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3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4"/>
  </p:notesMasterIdLst>
  <p:sldIdLst>
    <p:sldId id="256" r:id="rId2"/>
    <p:sldId id="260" r:id="rId3"/>
    <p:sldId id="380" r:id="rId4"/>
    <p:sldId id="381" r:id="rId5"/>
    <p:sldId id="397" r:id="rId6"/>
    <p:sldId id="263" r:id="rId7"/>
    <p:sldId id="398" r:id="rId8"/>
    <p:sldId id="262" r:id="rId9"/>
    <p:sldId id="404" r:id="rId10"/>
    <p:sldId id="401" r:id="rId11"/>
    <p:sldId id="335" r:id="rId12"/>
    <p:sldId id="405" r:id="rId13"/>
    <p:sldId id="416" r:id="rId14"/>
    <p:sldId id="417" r:id="rId15"/>
    <p:sldId id="418" r:id="rId16"/>
    <p:sldId id="395" r:id="rId17"/>
    <p:sldId id="285" r:id="rId18"/>
    <p:sldId id="402" r:id="rId19"/>
    <p:sldId id="406" r:id="rId20"/>
    <p:sldId id="403" r:id="rId21"/>
    <p:sldId id="407" r:id="rId22"/>
    <p:sldId id="409" r:id="rId23"/>
    <p:sldId id="410" r:id="rId24"/>
    <p:sldId id="362" r:id="rId25"/>
    <p:sldId id="350" r:id="rId26"/>
    <p:sldId id="412" r:id="rId27"/>
    <p:sldId id="411" r:id="rId28"/>
    <p:sldId id="429" r:id="rId29"/>
    <p:sldId id="490" r:id="rId30"/>
    <p:sldId id="413" r:id="rId31"/>
    <p:sldId id="414" r:id="rId32"/>
    <p:sldId id="415" r:id="rId33"/>
    <p:sldId id="292" r:id="rId34"/>
    <p:sldId id="419" r:id="rId35"/>
    <p:sldId id="420" r:id="rId36"/>
    <p:sldId id="291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30" r:id="rId45"/>
    <p:sldId id="431" r:id="rId46"/>
    <p:sldId id="428" r:id="rId47"/>
    <p:sldId id="432" r:id="rId48"/>
    <p:sldId id="433" r:id="rId49"/>
    <p:sldId id="459" r:id="rId50"/>
    <p:sldId id="460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5" r:id="rId62"/>
    <p:sldId id="455" r:id="rId63"/>
    <p:sldId id="456" r:id="rId64"/>
    <p:sldId id="457" r:id="rId65"/>
    <p:sldId id="458" r:id="rId66"/>
    <p:sldId id="446" r:id="rId67"/>
    <p:sldId id="447" r:id="rId68"/>
    <p:sldId id="448" r:id="rId69"/>
    <p:sldId id="449" r:id="rId70"/>
    <p:sldId id="450" r:id="rId71"/>
    <p:sldId id="451" r:id="rId72"/>
    <p:sldId id="452" r:id="rId73"/>
    <p:sldId id="453" r:id="rId74"/>
    <p:sldId id="454" r:id="rId75"/>
    <p:sldId id="461" r:id="rId76"/>
    <p:sldId id="462" r:id="rId77"/>
    <p:sldId id="444" r:id="rId78"/>
    <p:sldId id="463" r:id="rId79"/>
    <p:sldId id="464" r:id="rId80"/>
    <p:sldId id="465" r:id="rId81"/>
    <p:sldId id="467" r:id="rId82"/>
    <p:sldId id="468" r:id="rId83"/>
    <p:sldId id="469" r:id="rId84"/>
    <p:sldId id="470" r:id="rId85"/>
    <p:sldId id="471" r:id="rId86"/>
    <p:sldId id="472" r:id="rId87"/>
    <p:sldId id="473" r:id="rId88"/>
    <p:sldId id="474" r:id="rId89"/>
    <p:sldId id="475" r:id="rId90"/>
    <p:sldId id="476" r:id="rId91"/>
    <p:sldId id="477" r:id="rId92"/>
    <p:sldId id="478" r:id="rId93"/>
    <p:sldId id="479" r:id="rId94"/>
    <p:sldId id="482" r:id="rId95"/>
    <p:sldId id="481" r:id="rId96"/>
    <p:sldId id="483" r:id="rId97"/>
    <p:sldId id="484" r:id="rId98"/>
    <p:sldId id="485" r:id="rId99"/>
    <p:sldId id="486" r:id="rId100"/>
    <p:sldId id="487" r:id="rId101"/>
    <p:sldId id="488" r:id="rId102"/>
    <p:sldId id="489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26" autoAdjust="0"/>
    <p:restoredTop sz="88426" autoAdjust="0"/>
  </p:normalViewPr>
  <p:slideViewPr>
    <p:cSldViewPr snapToGrid="0">
      <p:cViewPr>
        <p:scale>
          <a:sx n="80" d="100"/>
          <a:sy n="80" d="100"/>
        </p:scale>
        <p:origin x="186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CassieMarker\Box%20Sync\research\NSF%20Ti\Elastic\Ti-X-Y%20Ternary\Ternary%20Data_Cij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CassieMarker\Box%20Sync\research\NSF%20Ti\Elastic\Ti-X-Y%20Ternary\Ternary%20Data_Cij.xlsx" TargetMode="External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3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NSF%20Ti/Elastic/Ti-X%20Binary/TiTa_TiNb_Experimental%20Data.xlsx" TargetMode="External"/><Relationship Id="rId4" Type="http://schemas.openxmlformats.org/officeDocument/2006/relationships/chartUserShapes" Target="../drawings/drawing4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NSF%20Ti/Elastic/Metastable%20phases/TI-Nb_metastable.xlsx" TargetMode="External"/><Relationship Id="rId4" Type="http://schemas.openxmlformats.org/officeDocument/2006/relationships/chartUserShapes" Target="../drawings/drawing5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ssiemarker/Box%20Sync/research/DOE%20Proposal/TiNb_DOS/TiNb_DOS.xlsx" TargetMode="External"/><Relationship Id="rId4" Type="http://schemas.openxmlformats.org/officeDocument/2006/relationships/chartUserShapes" Target="../drawings/drawing6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Users/cassiemarker/Box%20Sync/research/DOE%20Proposal/TiNb_DOS/TiNb_D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FP</c:v>
          </c:tx>
          <c:spPr>
            <a:ln w="19050">
              <a:noFill/>
              <a:prstDash val="dash"/>
            </a:ln>
          </c:spPr>
          <c:marker>
            <c:symbol val="circle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Data!$N$2:$N$6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4.0</c:v>
                  </c:pt>
                  <c:pt idx="2">
                    <c:v>3.0</c:v>
                  </c:pt>
                  <c:pt idx="3">
                    <c:v>3.0</c:v>
                  </c:pt>
                  <c:pt idx="4">
                    <c:v>3.0</c:v>
                  </c:pt>
                </c:numCache>
              </c:numRef>
            </c:plus>
            <c:minus>
              <c:numRef>
                <c:f>Data!$N$2:$N$6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4.0</c:v>
                  </c:pt>
                  <c:pt idx="2">
                    <c:v>3.0</c:v>
                  </c:pt>
                  <c:pt idx="3">
                    <c:v>3.0</c:v>
                  </c:pt>
                  <c:pt idx="4">
                    <c:v>3.0</c:v>
                  </c:pt>
                </c:numCache>
              </c:numRef>
            </c:minus>
            <c:spPr>
              <a:ln w="22225"/>
            </c:spPr>
          </c:errBars>
          <c:xVal>
            <c:numRef>
              <c:f>Data!$B$2:$B$6</c:f>
              <c:numCache>
                <c:formatCode>0.000</c:formatCode>
                <c:ptCount val="5"/>
                <c:pt idx="0">
                  <c:v>1.0</c:v>
                </c:pt>
                <c:pt idx="1">
                  <c:v>0.75</c:v>
                </c:pt>
                <c:pt idx="2">
                  <c:v>0.5</c:v>
                </c:pt>
                <c:pt idx="3">
                  <c:v>0.333333333333333</c:v>
                </c:pt>
                <c:pt idx="4">
                  <c:v>0.0</c:v>
                </c:pt>
              </c:numCache>
            </c:numRef>
          </c:xVal>
          <c:yVal>
            <c:numRef>
              <c:f>Data!$K$2:$K$6</c:f>
              <c:numCache>
                <c:formatCode>0</c:formatCode>
                <c:ptCount val="5"/>
                <c:pt idx="0">
                  <c:v>115.0</c:v>
                </c:pt>
                <c:pt idx="1">
                  <c:v>121.3333333333333</c:v>
                </c:pt>
                <c:pt idx="2">
                  <c:v>128.6666666666667</c:v>
                </c:pt>
                <c:pt idx="3">
                  <c:v>134.3333333333333</c:v>
                </c:pt>
                <c:pt idx="4">
                  <c:v>164.6666666666667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78750720"/>
        <c:axId val="-1478746816"/>
      </c:scatterChart>
      <c:scatterChart>
        <c:scatterStyle val="smoothMarker"/>
        <c:varyColors val="0"/>
        <c:ser>
          <c:idx val="1"/>
          <c:order val="1"/>
          <c:tx>
            <c:v>Ternary Fitting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Fittings!$A$26:$A$46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Fittings!$E$26:$E$46</c:f>
              <c:numCache>
                <c:formatCode>0</c:formatCode>
                <c:ptCount val="21"/>
                <c:pt idx="0">
                  <c:v>115.0</c:v>
                </c:pt>
                <c:pt idx="1">
                  <c:v>115.3245321875</c:v>
                </c:pt>
                <c:pt idx="2">
                  <c:v>115.8358825</c:v>
                </c:pt>
                <c:pt idx="3">
                  <c:v>116.5314315625</c:v>
                </c:pt>
                <c:pt idx="4">
                  <c:v>117.40856</c:v>
                </c:pt>
                <c:pt idx="5">
                  <c:v>118.4646484375</c:v>
                </c:pt>
                <c:pt idx="6">
                  <c:v>119.6970775</c:v>
                </c:pt>
                <c:pt idx="7">
                  <c:v>121.1032278125</c:v>
                </c:pt>
                <c:pt idx="8">
                  <c:v>122.68048</c:v>
                </c:pt>
                <c:pt idx="9">
                  <c:v>124.4262146875</c:v>
                </c:pt>
                <c:pt idx="10">
                  <c:v>126.3378125</c:v>
                </c:pt>
                <c:pt idx="11">
                  <c:v>128.4126540625</c:v>
                </c:pt>
                <c:pt idx="12">
                  <c:v>130.64812</c:v>
                </c:pt>
                <c:pt idx="13">
                  <c:v>133.0415909375</c:v>
                </c:pt>
                <c:pt idx="14">
                  <c:v>135.5904475</c:v>
                </c:pt>
                <c:pt idx="15">
                  <c:v>138.2920703125</c:v>
                </c:pt>
                <c:pt idx="16">
                  <c:v>141.14384</c:v>
                </c:pt>
                <c:pt idx="17">
                  <c:v>144.1431371875</c:v>
                </c:pt>
                <c:pt idx="18">
                  <c:v>147.2873425</c:v>
                </c:pt>
                <c:pt idx="19">
                  <c:v>150.5738365625</c:v>
                </c:pt>
                <c:pt idx="20">
                  <c:v>154.0</c:v>
                </c:pt>
              </c:numCache>
            </c:numRef>
          </c:yVal>
          <c:smooth val="1"/>
        </c:ser>
        <c:ser>
          <c:idx val="2"/>
          <c:order val="2"/>
          <c:tx>
            <c:v>Binary Interpolation</c:v>
          </c:tx>
          <c:spPr>
            <a:ln w="25400">
              <a:solidFill>
                <a:srgbClr val="FF0000"/>
              </a:solidFill>
              <a:prstDash val="dash"/>
            </a:ln>
          </c:spPr>
          <c:marker>
            <c:symbol val="none"/>
          </c:marker>
          <c:xVal>
            <c:numRef>
              <c:f>Fittings!$A$26:$A$46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Fittings!$D$26:$D$46</c:f>
              <c:numCache>
                <c:formatCode>0</c:formatCode>
                <c:ptCount val="21"/>
                <c:pt idx="0">
                  <c:v>115.0</c:v>
                </c:pt>
                <c:pt idx="1">
                  <c:v>115.3162375</c:v>
                </c:pt>
                <c:pt idx="2">
                  <c:v>115.80445</c:v>
                </c:pt>
                <c:pt idx="3">
                  <c:v>116.4646375</c:v>
                </c:pt>
                <c:pt idx="4">
                  <c:v>117.2968</c:v>
                </c:pt>
                <c:pt idx="5">
                  <c:v>118.3009375</c:v>
                </c:pt>
                <c:pt idx="6">
                  <c:v>119.47705</c:v>
                </c:pt>
                <c:pt idx="7">
                  <c:v>120.8251375</c:v>
                </c:pt>
                <c:pt idx="8">
                  <c:v>122.3452</c:v>
                </c:pt>
                <c:pt idx="9">
                  <c:v>124.0372375</c:v>
                </c:pt>
                <c:pt idx="10">
                  <c:v>125.90125</c:v>
                </c:pt>
                <c:pt idx="11">
                  <c:v>127.9372375</c:v>
                </c:pt>
                <c:pt idx="12">
                  <c:v>130.1452</c:v>
                </c:pt>
                <c:pt idx="13">
                  <c:v>132.5251375</c:v>
                </c:pt>
                <c:pt idx="14">
                  <c:v>135.07705</c:v>
                </c:pt>
                <c:pt idx="15">
                  <c:v>137.8009375</c:v>
                </c:pt>
                <c:pt idx="16">
                  <c:v>140.6968</c:v>
                </c:pt>
                <c:pt idx="17">
                  <c:v>143.7646375</c:v>
                </c:pt>
                <c:pt idx="18">
                  <c:v>147.00445</c:v>
                </c:pt>
                <c:pt idx="19">
                  <c:v>150.4162375</c:v>
                </c:pt>
                <c:pt idx="20">
                  <c:v>154.0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78750720"/>
        <c:axId val="-1478746816"/>
      </c:scatterChart>
      <c:valAx>
        <c:axId val="-1478750720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x(Ti)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78746816"/>
        <c:crosses val="autoZero"/>
        <c:crossBetween val="midCat"/>
      </c:valAx>
      <c:valAx>
        <c:axId val="-1478746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78750720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FP</c:v>
          </c:tx>
          <c:spPr>
            <a:ln w="19050">
              <a:noFill/>
              <a:prstDash val="dash"/>
            </a:ln>
          </c:spPr>
          <c:marker>
            <c:symbol val="circle"/>
            <c:size val="9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Data!$H$2:$H$6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0.0</c:v>
                  </c:pt>
                  <c:pt idx="2">
                    <c:v>3.0</c:v>
                  </c:pt>
                  <c:pt idx="3">
                    <c:v>5.0</c:v>
                  </c:pt>
                  <c:pt idx="4">
                    <c:v>6.0</c:v>
                  </c:pt>
                </c:numCache>
              </c:numRef>
            </c:plus>
            <c:minus>
              <c:numRef>
                <c:f>Data!$H$2:$H$6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0.0</c:v>
                  </c:pt>
                  <c:pt idx="2">
                    <c:v>3.0</c:v>
                  </c:pt>
                  <c:pt idx="3">
                    <c:v>5.0</c:v>
                  </c:pt>
                  <c:pt idx="4">
                    <c:v>6.0</c:v>
                  </c:pt>
                </c:numCache>
              </c:numRef>
            </c:minus>
          </c:errBars>
          <c:xVal>
            <c:numRef>
              <c:f>Data!$B$2:$B$6</c:f>
              <c:numCache>
                <c:formatCode>0.000</c:formatCode>
                <c:ptCount val="5"/>
                <c:pt idx="0">
                  <c:v>1.0</c:v>
                </c:pt>
                <c:pt idx="1">
                  <c:v>0.75</c:v>
                </c:pt>
                <c:pt idx="2">
                  <c:v>0.5</c:v>
                </c:pt>
                <c:pt idx="3">
                  <c:v>0.333333333333333</c:v>
                </c:pt>
                <c:pt idx="4">
                  <c:v>0.0</c:v>
                </c:pt>
              </c:numCache>
            </c:numRef>
          </c:xVal>
          <c:yVal>
            <c:numRef>
              <c:f>Data!$E$2:$E$6</c:f>
              <c:numCache>
                <c:formatCode>0</c:formatCode>
                <c:ptCount val="5"/>
                <c:pt idx="0">
                  <c:v>93.0</c:v>
                </c:pt>
                <c:pt idx="1">
                  <c:v>155.0</c:v>
                </c:pt>
                <c:pt idx="2">
                  <c:v>221.6666666666667</c:v>
                </c:pt>
                <c:pt idx="3">
                  <c:v>268.6666666666666</c:v>
                </c:pt>
                <c:pt idx="4">
                  <c:v>413.6666666666666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58285200"/>
        <c:axId val="-1458280656"/>
      </c:scatterChart>
      <c:scatterChart>
        <c:scatterStyle val="smoothMarker"/>
        <c:varyColors val="0"/>
        <c:ser>
          <c:idx val="1"/>
          <c:order val="1"/>
          <c:tx>
            <c:v>Ternary Fitting</c:v>
          </c:tx>
          <c:spPr>
            <a:ln w="25400">
              <a:solidFill>
                <a:schemeClr val="tx1"/>
              </a:solidFill>
              <a:prstDash val="solid"/>
            </a:ln>
          </c:spPr>
          <c:marker>
            <c:symbol val="none"/>
          </c:marker>
          <c:xVal>
            <c:numRef>
              <c:f>Fittings!$A$3:$A$23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Fittings!$E$3:$E$23</c:f>
              <c:numCache>
                <c:formatCode>0</c:formatCode>
                <c:ptCount val="21"/>
                <c:pt idx="0">
                  <c:v>93.0</c:v>
                </c:pt>
                <c:pt idx="1">
                  <c:v>106.7668303125</c:v>
                </c:pt>
                <c:pt idx="2">
                  <c:v>120.4560675</c:v>
                </c:pt>
                <c:pt idx="3">
                  <c:v>134.0733309375</c:v>
                </c:pt>
                <c:pt idx="4">
                  <c:v>147.62424</c:v>
                </c:pt>
                <c:pt idx="5">
                  <c:v>161.1144140625</c:v>
                </c:pt>
                <c:pt idx="6">
                  <c:v>174.5494725</c:v>
                </c:pt>
                <c:pt idx="7">
                  <c:v>187.9350346875</c:v>
                </c:pt>
                <c:pt idx="8">
                  <c:v>201.27672</c:v>
                </c:pt>
                <c:pt idx="9">
                  <c:v>214.5801478125</c:v>
                </c:pt>
                <c:pt idx="10">
                  <c:v>227.8509375</c:v>
                </c:pt>
                <c:pt idx="11">
                  <c:v>241.0947084375</c:v>
                </c:pt>
                <c:pt idx="12">
                  <c:v>254.31708</c:v>
                </c:pt>
                <c:pt idx="13">
                  <c:v>267.5236715625001</c:v>
                </c:pt>
                <c:pt idx="14">
                  <c:v>280.7201024999989</c:v>
                </c:pt>
                <c:pt idx="15">
                  <c:v>293.9119921874992</c:v>
                </c:pt>
                <c:pt idx="16">
                  <c:v>307.10496</c:v>
                </c:pt>
                <c:pt idx="17">
                  <c:v>320.3046253125</c:v>
                </c:pt>
                <c:pt idx="18">
                  <c:v>333.5166075</c:v>
                </c:pt>
                <c:pt idx="19">
                  <c:v>346.7465259374989</c:v>
                </c:pt>
                <c:pt idx="20">
                  <c:v>360.0</c:v>
                </c:pt>
              </c:numCache>
            </c:numRef>
          </c:yVal>
          <c:smooth val="1"/>
        </c:ser>
        <c:ser>
          <c:idx val="2"/>
          <c:order val="2"/>
          <c:tx>
            <c:v>Binary Interpolation</c:v>
          </c:tx>
          <c:spPr>
            <a:ln w="25400">
              <a:solidFill>
                <a:srgbClr val="FF0000"/>
              </a:solidFill>
              <a:prstDash val="dash"/>
            </a:ln>
          </c:spPr>
          <c:marker>
            <c:symbol val="none"/>
          </c:marker>
          <c:xVal>
            <c:numRef>
              <c:f>Fittings!$A$3:$A$23</c:f>
              <c:numCache>
                <c:formatCode>0.000</c:formatCode>
                <c:ptCount val="21"/>
                <c:pt idx="0">
                  <c:v>1.0</c:v>
                </c:pt>
                <c:pt idx="1">
                  <c:v>0.95</c:v>
                </c:pt>
                <c:pt idx="2">
                  <c:v>0.9</c:v>
                </c:pt>
                <c:pt idx="3">
                  <c:v>0.85</c:v>
                </c:pt>
                <c:pt idx="4">
                  <c:v>0.8</c:v>
                </c:pt>
                <c:pt idx="5">
                  <c:v>0.75</c:v>
                </c:pt>
                <c:pt idx="6">
                  <c:v>0.7</c:v>
                </c:pt>
                <c:pt idx="7">
                  <c:v>0.65</c:v>
                </c:pt>
                <c:pt idx="8">
                  <c:v>0.6</c:v>
                </c:pt>
                <c:pt idx="9">
                  <c:v>0.55</c:v>
                </c:pt>
                <c:pt idx="10">
                  <c:v>0.5</c:v>
                </c:pt>
                <c:pt idx="11">
                  <c:v>0.45</c:v>
                </c:pt>
                <c:pt idx="12">
                  <c:v>0.4</c:v>
                </c:pt>
                <c:pt idx="13">
                  <c:v>0.35</c:v>
                </c:pt>
                <c:pt idx="14">
                  <c:v>0.3</c:v>
                </c:pt>
                <c:pt idx="15">
                  <c:v>0.25</c:v>
                </c:pt>
                <c:pt idx="16">
                  <c:v>0.2</c:v>
                </c:pt>
                <c:pt idx="17">
                  <c:v>0.15</c:v>
                </c:pt>
                <c:pt idx="18">
                  <c:v>0.1</c:v>
                </c:pt>
                <c:pt idx="19">
                  <c:v>0.05</c:v>
                </c:pt>
                <c:pt idx="20">
                  <c:v>0.0</c:v>
                </c:pt>
              </c:numCache>
            </c:numRef>
          </c:xVal>
          <c:yVal>
            <c:numRef>
              <c:f>Fittings!$D$3:$D$23</c:f>
              <c:numCache>
                <c:formatCode>0</c:formatCode>
                <c:ptCount val="21"/>
                <c:pt idx="0">
                  <c:v>93.0</c:v>
                </c:pt>
                <c:pt idx="1">
                  <c:v>106.784625</c:v>
                </c:pt>
                <c:pt idx="2">
                  <c:v>120.5235</c:v>
                </c:pt>
                <c:pt idx="3">
                  <c:v>134.216625</c:v>
                </c:pt>
                <c:pt idx="4">
                  <c:v>147.864</c:v>
                </c:pt>
                <c:pt idx="5">
                  <c:v>161.465625</c:v>
                </c:pt>
                <c:pt idx="6">
                  <c:v>175.0215</c:v>
                </c:pt>
                <c:pt idx="7">
                  <c:v>188.531625</c:v>
                </c:pt>
                <c:pt idx="8">
                  <c:v>201.996</c:v>
                </c:pt>
                <c:pt idx="9">
                  <c:v>215.414625</c:v>
                </c:pt>
                <c:pt idx="10">
                  <c:v>228.7875</c:v>
                </c:pt>
                <c:pt idx="11">
                  <c:v>242.114625</c:v>
                </c:pt>
                <c:pt idx="12">
                  <c:v>255.396</c:v>
                </c:pt>
                <c:pt idx="13">
                  <c:v>268.631625</c:v>
                </c:pt>
                <c:pt idx="14">
                  <c:v>281.8215</c:v>
                </c:pt>
                <c:pt idx="15">
                  <c:v>294.965625</c:v>
                </c:pt>
                <c:pt idx="16">
                  <c:v>308.064</c:v>
                </c:pt>
                <c:pt idx="17">
                  <c:v>321.116625</c:v>
                </c:pt>
                <c:pt idx="18">
                  <c:v>334.1234999999999</c:v>
                </c:pt>
                <c:pt idx="19">
                  <c:v>347.084625</c:v>
                </c:pt>
                <c:pt idx="20">
                  <c:v>360.0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58285200"/>
        <c:axId val="-1458280656"/>
      </c:scatterChart>
      <c:valAx>
        <c:axId val="-1458285200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x(Ti)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58280656"/>
        <c:crosses val="autoZero"/>
        <c:crossBetween val="midCat"/>
      </c:valAx>
      <c:valAx>
        <c:axId val="-1458280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600" b="1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58285200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53013645416485"/>
                  <c:y val="-0.25442984104288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C1D56C31-1108-3F45-9A2F-BCB9165792E7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940485512921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"/>
              <c:layout>
                <c:manualLayout>
                  <c:x val="-0.421017887642667"/>
                  <c:y val="-0.30531580925145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FCCFADAF-0014-234A-BA08-D30092754E04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1346906812843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2"/>
              <c:layout>
                <c:manualLayout>
                  <c:x val="-0.371871574001566"/>
                  <c:y val="-0.26715133309502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F19A8398-F7BA-A14A-B11F-34693992C65B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024275646046"/>
                      <c:h val="0.0508859682085764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3"/>
              <c:layout>
                <c:manualLayout>
                  <c:x val="-0.366389976507439"/>
                  <c:y val="-0.2944116732067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7322D3CE-35A3-E346-ABB2-D1F1DD0C6141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84494909945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4"/>
              <c:layout>
                <c:manualLayout>
                  <c:x val="0.0394363018639898"/>
                  <c:y val="0.1635620406704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C89E34E9-2AC0-8046-B8D2-BDEEBBE8B4EE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3876272513704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5"/>
              <c:layout>
                <c:manualLayout>
                  <c:x val="0.0175097885669537"/>
                  <c:y val="0.02907769611918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16DAA36-449F-439A-9E3C-E90532778E00}" type="CELLRANGE">
                      <a:rPr lang="mr-IN" sz="1400" dirty="0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2399447524032"/>
                      <c:h val="0.047251256193678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6"/>
              <c:layout>
                <c:manualLayout>
                  <c:x val="0.0418623866221891"/>
                  <c:y val="0.089050444365008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8B76D3D-083F-6848-999B-34D5251EC92A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664839467502"/>
                      <c:h val="0.05815539223837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7"/>
              <c:layout>
                <c:manualLayout>
                  <c:x val="0.0167267032106498"/>
                  <c:y val="-0.10358929242460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73935D9-2AF1-B941-9F93-15973EB1F7F6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383711824589"/>
                      <c:h val="0.0363471201489831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8"/>
              <c:layout>
                <c:manualLayout>
                  <c:x val="-0.339075959279562"/>
                  <c:y val="-0.2780554691397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4E5BC225-43E9-CC4E-96CC-A9965F9C6253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667971808927"/>
                      <c:h val="0.05815539223837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9"/>
              <c:layout>
                <c:manualLayout>
                  <c:x val="0.0522316699449374"/>
                  <c:y val="0.25079512902798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2394FA15-7F12-6844-BB6E-DBE746E936BA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90994518403"/>
                      <c:h val="0.0617901042532713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0"/>
              <c:layout>
                <c:manualLayout>
                  <c:x val="0.0511824588880188"/>
                  <c:y val="0.1781008887300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629B6CED-2E4C-DA43-B8D3-C32D89128908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7854346123727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1"/>
              <c:layout>
                <c:manualLayout>
                  <c:x val="-0.24881766443251"/>
                  <c:y val="0.17446617671511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E5CCCAEF-DE23-A840-9543-776263F77B17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532430215996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dLbl>
              <c:idx val="12"/>
              <c:layout>
                <c:manualLayout>
                  <c:x val="-0.335849524291061"/>
                  <c:y val="-0.26896868910247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B575170-7A88-294F-B6C3-276B3796BF37}" type="CELLRANGE">
                      <a:rPr lang="en-US"/>
                      <a:pPr>
                        <a:defRPr sz="140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ysClr val="windowText" lastClr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627251370399"/>
                      <c:h val="0.0545206802234747"/>
                    </c:manualLayout>
                  </c15:layout>
                  <c15:dlblFieldTable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x"/>
            <c:errBarType val="both"/>
            <c:errValType val="cust"/>
            <c:noEndCap val="0"/>
            <c:plus>
              <c:numRef>
                <c:f>'full chart'!$AJ$2:$AJ$14</c:f>
                <c:numCache>
                  <c:formatCode>General</c:formatCode>
                  <c:ptCount val="13"/>
                  <c:pt idx="0">
                    <c:v>2.926783552225644</c:v>
                  </c:pt>
                  <c:pt idx="1">
                    <c:v>5.282153831146656</c:v>
                  </c:pt>
                  <c:pt idx="2">
                    <c:v>9.719156925730548</c:v>
                  </c:pt>
                  <c:pt idx="3">
                    <c:v>10.81600680393957</c:v>
                  </c:pt>
                  <c:pt idx="4">
                    <c:v>5.282153831146656</c:v>
                  </c:pt>
                  <c:pt idx="5">
                    <c:v>4.636574288148439</c:v>
                  </c:pt>
                  <c:pt idx="6">
                    <c:v>3.950899590605488</c:v>
                  </c:pt>
                  <c:pt idx="7">
                    <c:v>2.714609733248023</c:v>
                  </c:pt>
                  <c:pt idx="8">
                    <c:v>17.38177848708273</c:v>
                  </c:pt>
                  <c:pt idx="9">
                    <c:v>6.28045386504838</c:v>
                  </c:pt>
                  <c:pt idx="10">
                    <c:v>5.639608057312998</c:v>
                  </c:pt>
                  <c:pt idx="11">
                    <c:v>19.45551301402032</c:v>
                  </c:pt>
                  <c:pt idx="12">
                    <c:v>9.112205043933518</c:v>
                  </c:pt>
                </c:numCache>
              </c:numRef>
            </c:plus>
            <c:minus>
              <c:numRef>
                <c:f>'full chart'!$AI$2:$AI$14</c:f>
                <c:numCache>
                  <c:formatCode>General</c:formatCode>
                  <c:ptCount val="13"/>
                  <c:pt idx="0">
                    <c:v>2.910521857429231</c:v>
                  </c:pt>
                  <c:pt idx="1">
                    <c:v>5.23036800927269</c:v>
                  </c:pt>
                  <c:pt idx="2">
                    <c:v>9.5493680565507</c:v>
                  </c:pt>
                  <c:pt idx="3">
                    <c:v>10.60541510862605</c:v>
                  </c:pt>
                  <c:pt idx="4">
                    <c:v>5.23036800927269</c:v>
                  </c:pt>
                  <c:pt idx="5">
                    <c:v>4.596784355232979</c:v>
                  </c:pt>
                  <c:pt idx="6">
                    <c:v>3.922060907462353</c:v>
                  </c:pt>
                  <c:pt idx="7">
                    <c:v>2.700991289769945</c:v>
                  </c:pt>
                  <c:pt idx="8">
                    <c:v>16.7994642248945</c:v>
                  </c:pt>
                  <c:pt idx="9">
                    <c:v>6.205630000922426</c:v>
                  </c:pt>
                  <c:pt idx="10">
                    <c:v>5.58146741149598</c:v>
                  </c:pt>
                  <c:pt idx="11">
                    <c:v>18.67231908710054</c:v>
                  </c:pt>
                  <c:pt idx="12">
                    <c:v>8.96159578704999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70C0"/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'full chart'!$AM$2:$AM$14</c:f>
                <c:numCache>
                  <c:formatCode>General</c:formatCode>
                  <c:ptCount val="13"/>
                  <c:pt idx="0">
                    <c:v>1.0</c:v>
                  </c:pt>
                  <c:pt idx="1">
                    <c:v>25.0</c:v>
                  </c:pt>
                  <c:pt idx="2">
                    <c:v>1.0</c:v>
                  </c:pt>
                  <c:pt idx="3">
                    <c:v>9.0</c:v>
                  </c:pt>
                  <c:pt idx="4">
                    <c:v>1.0</c:v>
                  </c:pt>
                  <c:pt idx="5">
                    <c:v>36.1</c:v>
                  </c:pt>
                  <c:pt idx="6">
                    <c:v>2.100000000000001</c:v>
                  </c:pt>
                  <c:pt idx="7">
                    <c:v>15.0</c:v>
                  </c:pt>
                  <c:pt idx="8">
                    <c:v>26.5</c:v>
                  </c:pt>
                  <c:pt idx="9">
                    <c:v>21.0</c:v>
                  </c:pt>
                  <c:pt idx="10">
                    <c:v>6.0</c:v>
                  </c:pt>
                  <c:pt idx="11">
                    <c:v>14.03</c:v>
                  </c:pt>
                  <c:pt idx="12">
                    <c:v>4.0</c:v>
                  </c:pt>
                </c:numCache>
              </c:numRef>
            </c:plus>
            <c:minus>
              <c:numRef>
                <c:f>'full chart'!$AL$2:$AL$14</c:f>
                <c:numCache>
                  <c:formatCode>General</c:formatCode>
                  <c:ptCount val="13"/>
                  <c:pt idx="0">
                    <c:v>25.0</c:v>
                  </c:pt>
                  <c:pt idx="1">
                    <c:v>20.0</c:v>
                  </c:pt>
                  <c:pt idx="2">
                    <c:v>9.0</c:v>
                  </c:pt>
                  <c:pt idx="3">
                    <c:v>11.0</c:v>
                  </c:pt>
                  <c:pt idx="4">
                    <c:v>15.0</c:v>
                  </c:pt>
                  <c:pt idx="5">
                    <c:v>8.900000000000002</c:v>
                  </c:pt>
                  <c:pt idx="6">
                    <c:v>13.9</c:v>
                  </c:pt>
                  <c:pt idx="7">
                    <c:v>15.0</c:v>
                  </c:pt>
                  <c:pt idx="8">
                    <c:v>20.5</c:v>
                  </c:pt>
                  <c:pt idx="9">
                    <c:v>21.0</c:v>
                  </c:pt>
                  <c:pt idx="10">
                    <c:v>10.0</c:v>
                  </c:pt>
                  <c:pt idx="11">
                    <c:v>1.969999999999997</c:v>
                  </c:pt>
                  <c:pt idx="12">
                    <c:v>12.0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0000"/>
                </a:solidFill>
                <a:round/>
              </a:ln>
              <a:effectLst/>
            </c:spPr>
          </c:errBars>
          <c:xVal>
            <c:numRef>
              <c:f>'full chart'!$AH$2:$AH$14</c:f>
              <c:numCache>
                <c:formatCode>0.00</c:formatCode>
                <c:ptCount val="13"/>
                <c:pt idx="0">
                  <c:v>77.3272195987372</c:v>
                </c:pt>
                <c:pt idx="1">
                  <c:v>73.0049261083744</c:v>
                </c:pt>
                <c:pt idx="2">
                  <c:v>67.73862036602527</c:v>
                </c:pt>
                <c:pt idx="3">
                  <c:v>65.61001429457627</c:v>
                </c:pt>
                <c:pt idx="4">
                  <c:v>73.0049261083744</c:v>
                </c:pt>
                <c:pt idx="5">
                  <c:v>74.70730921201847</c:v>
                </c:pt>
                <c:pt idx="6">
                  <c:v>74.35531135531122</c:v>
                </c:pt>
                <c:pt idx="7">
                  <c:v>78.20480581167931</c:v>
                </c:pt>
                <c:pt idx="8">
                  <c:v>62.08942466399423</c:v>
                </c:pt>
                <c:pt idx="9">
                  <c:v>68.24217635308639</c:v>
                </c:pt>
                <c:pt idx="10">
                  <c:v>72.20196282106216</c:v>
                </c:pt>
                <c:pt idx="11">
                  <c:v>62.31265587116322</c:v>
                </c:pt>
                <c:pt idx="12">
                  <c:v>64.60585289330162</c:v>
                </c:pt>
              </c:numCache>
            </c:numRef>
          </c:xVal>
          <c:yVal>
            <c:numRef>
              <c:f>'full chart'!$AK$2:$AK$14</c:f>
              <c:numCache>
                <c:formatCode>General</c:formatCode>
                <c:ptCount val="13"/>
                <c:pt idx="0">
                  <c:v>80.0</c:v>
                </c:pt>
                <c:pt idx="1">
                  <c:v>75.0</c:v>
                </c:pt>
                <c:pt idx="2">
                  <c:v>74.0</c:v>
                </c:pt>
                <c:pt idx="3">
                  <c:v>66.0</c:v>
                </c:pt>
                <c:pt idx="4">
                  <c:v>65.0</c:v>
                </c:pt>
                <c:pt idx="5">
                  <c:v>63.9</c:v>
                </c:pt>
                <c:pt idx="6">
                  <c:v>63.9</c:v>
                </c:pt>
                <c:pt idx="7">
                  <c:v>65.0</c:v>
                </c:pt>
                <c:pt idx="8">
                  <c:v>53.5</c:v>
                </c:pt>
                <c:pt idx="9">
                  <c:v>61.0</c:v>
                </c:pt>
                <c:pt idx="10">
                  <c:v>60.0</c:v>
                </c:pt>
                <c:pt idx="11">
                  <c:v>51.97</c:v>
                </c:pt>
                <c:pt idx="12">
                  <c:v>62.0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'full chart'!$A$2:$A$14</c15:f>
                <c15:dlblRangeCache>
                  <c:ptCount val="13"/>
                  <c:pt idx="0">
                    <c:v>Ti-35Nb-7Zr-5Ta</c:v>
                  </c:pt>
                  <c:pt idx="1">
                    <c:v>Ti-29Nb-13Ta-4.6Zr</c:v>
                  </c:pt>
                  <c:pt idx="2">
                    <c:v>Ti-29Nb-13Ta-6Sn</c:v>
                  </c:pt>
                  <c:pt idx="3">
                    <c:v>Ti-29Nb-13Ta-4.6Sn</c:v>
                  </c:pt>
                  <c:pt idx="4">
                    <c:v>Ti-29Nb-13Ta-4.5Zr</c:v>
                  </c:pt>
                  <c:pt idx="5">
                    <c:v>Ti-29Nb-13Ta-4.6Zr</c:v>
                  </c:pt>
                  <c:pt idx="6">
                    <c:v>Ti-30Nb-10Ta-5Zr</c:v>
                  </c:pt>
                  <c:pt idx="7">
                    <c:v>Ti-35Nb-10Ta-5Zr</c:v>
                  </c:pt>
                  <c:pt idx="8">
                    <c:v>Ti–24Nb–4Zr–7.9Sn</c:v>
                  </c:pt>
                  <c:pt idx="9">
                    <c:v>Ti-35Nb-2Ta-3Zr</c:v>
                  </c:pt>
                  <c:pt idx="10">
                    <c:v>Ti-29Nb-11Ta-5Zr</c:v>
                  </c:pt>
                  <c:pt idx="11">
                    <c:v>Ti-10Zr-5Ta-5Nb</c:v>
                  </c:pt>
                  <c:pt idx="12">
                    <c:v>Ti-29Nb-13Ta-2Sn</c:v>
                  </c:pt>
                </c15:dlblRangeCache>
              </c15:datalabelsRange>
            </c:ext>
          </c:extLst>
        </c:ser>
        <c:ser>
          <c:idx val="1"/>
          <c:order val="1"/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'full chart'!$E$29:$E$45</c:f>
              <c:numCache>
                <c:formatCode>General</c:formatCode>
                <c:ptCount val="17"/>
                <c:pt idx="0">
                  <c:v>30.0</c:v>
                </c:pt>
                <c:pt idx="1">
                  <c:v>35.0</c:v>
                </c:pt>
                <c:pt idx="2">
                  <c:v>40.0</c:v>
                </c:pt>
                <c:pt idx="3">
                  <c:v>45.0</c:v>
                </c:pt>
                <c:pt idx="4">
                  <c:v>50.0</c:v>
                </c:pt>
                <c:pt idx="5">
                  <c:v>55.0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  <c:pt idx="15">
                  <c:v>105.0</c:v>
                </c:pt>
                <c:pt idx="16">
                  <c:v>110.0</c:v>
                </c:pt>
              </c:numCache>
            </c:numRef>
          </c:xVal>
          <c:yVal>
            <c:numRef>
              <c:f>'full chart'!$F$29:$F$45</c:f>
              <c:numCache>
                <c:formatCode>General</c:formatCode>
                <c:ptCount val="17"/>
                <c:pt idx="0">
                  <c:v>30.0</c:v>
                </c:pt>
                <c:pt idx="1">
                  <c:v>35.0</c:v>
                </c:pt>
                <c:pt idx="2">
                  <c:v>40.0</c:v>
                </c:pt>
                <c:pt idx="3">
                  <c:v>45.0</c:v>
                </c:pt>
                <c:pt idx="4">
                  <c:v>50.0</c:v>
                </c:pt>
                <c:pt idx="5">
                  <c:v>55.0</c:v>
                </c:pt>
                <c:pt idx="6">
                  <c:v>60.0</c:v>
                </c:pt>
                <c:pt idx="7">
                  <c:v>65.0</c:v>
                </c:pt>
                <c:pt idx="8">
                  <c:v>70.0</c:v>
                </c:pt>
                <c:pt idx="9">
                  <c:v>75.0</c:v>
                </c:pt>
                <c:pt idx="10">
                  <c:v>80.0</c:v>
                </c:pt>
                <c:pt idx="11">
                  <c:v>85.0</c:v>
                </c:pt>
                <c:pt idx="12">
                  <c:v>90.0</c:v>
                </c:pt>
                <c:pt idx="13">
                  <c:v>95.0</c:v>
                </c:pt>
                <c:pt idx="14">
                  <c:v>100.0</c:v>
                </c:pt>
                <c:pt idx="15">
                  <c:v>105.0</c:v>
                </c:pt>
                <c:pt idx="16">
                  <c:v>110.0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2104992"/>
        <c:axId val="-1522470944"/>
      </c:scatterChart>
      <c:valAx>
        <c:axId val="-1482104992"/>
        <c:scaling>
          <c:orientation val="minMax"/>
          <c:max val="110.0"/>
          <c:min val="3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</a:t>
                </a: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i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(GPa)</a:t>
                </a:r>
                <a:endParaRPr lang="en-US" sz="1600" b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522470944"/>
        <c:crosses val="autoZero"/>
        <c:crossBetween val="midCat"/>
        <c:majorUnit val="10.0"/>
      </c:valAx>
      <c:valAx>
        <c:axId val="-1522470944"/>
        <c:scaling>
          <c:orientation val="minMax"/>
          <c:max val="110.0"/>
          <c:min val="3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Experiemental </a:t>
                </a:r>
                <a:r>
                  <a:rPr lang="en-US" sz="1600" b="1" i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sz="1600" b="1" i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82104992"/>
        <c:crosses val="autoZero"/>
        <c:crossBetween val="midCat"/>
        <c:majorUnit val="10.0"/>
      </c:valAx>
      <c:spPr>
        <a:noFill/>
        <a:ln w="19050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791806196639"/>
          <c:y val="0.0379423524442367"/>
          <c:w val="0.814320934021178"/>
          <c:h val="0.868369223443456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'TiTa Data'!$A$2:$A$9</c:f>
              <c:numCache>
                <c:formatCode>0.00</c:formatCode>
                <c:ptCount val="8"/>
                <c:pt idx="0">
                  <c:v>0.0</c:v>
                </c:pt>
                <c:pt idx="1">
                  <c:v>0.0286193247508692</c:v>
                </c:pt>
                <c:pt idx="2">
                  <c:v>0.0621863550982742</c:v>
                </c:pt>
                <c:pt idx="3">
                  <c:v>0.107632435614994</c:v>
                </c:pt>
                <c:pt idx="4">
                  <c:v>0.278129974229821</c:v>
                </c:pt>
                <c:pt idx="5">
                  <c:v>0.479095577446243</c:v>
                </c:pt>
                <c:pt idx="6">
                  <c:v>0.743814945492848</c:v>
                </c:pt>
                <c:pt idx="7">
                  <c:v>1.0</c:v>
                </c:pt>
              </c:numCache>
            </c:numRef>
          </c:xVal>
          <c:yVal>
            <c:numRef>
              <c:f>'TiTa Data'!$D$2:$D$9</c:f>
              <c:numCache>
                <c:formatCode>0.00</c:formatCode>
                <c:ptCount val="8"/>
                <c:pt idx="0">
                  <c:v>-39.0</c:v>
                </c:pt>
                <c:pt idx="1">
                  <c:v>-13.3333</c:v>
                </c:pt>
                <c:pt idx="2">
                  <c:v>17.7778</c:v>
                </c:pt>
                <c:pt idx="3">
                  <c:v>21.1111</c:v>
                </c:pt>
                <c:pt idx="4">
                  <c:v>33.3333</c:v>
                </c:pt>
                <c:pt idx="5">
                  <c:v>77.7778</c:v>
                </c:pt>
                <c:pt idx="6">
                  <c:v>133.333</c:v>
                </c:pt>
                <c:pt idx="7">
                  <c:v>186.0</c:v>
                </c:pt>
              </c:numCache>
            </c:numRef>
          </c:yVal>
          <c:smooth val="1"/>
        </c:ser>
        <c:ser>
          <c:idx val="1"/>
          <c:order val="1"/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'TiTa Data'!$F$2:$F$6</c:f>
              <c:numCache>
                <c:formatCode>0.00</c:formatCode>
                <c:ptCount val="5"/>
                <c:pt idx="0">
                  <c:v>0.0</c:v>
                </c:pt>
                <c:pt idx="1">
                  <c:v>0.014786667440192</c:v>
                </c:pt>
                <c:pt idx="2">
                  <c:v>0.0553772888734091</c:v>
                </c:pt>
                <c:pt idx="3">
                  <c:v>0.0940204362143164</c:v>
                </c:pt>
                <c:pt idx="4">
                  <c:v>0.209203740931737</c:v>
                </c:pt>
              </c:numCache>
            </c:numRef>
          </c:xVal>
          <c:yVal>
            <c:numRef>
              <c:f>'TiTa Data'!$I$2:$I$6</c:f>
              <c:numCache>
                <c:formatCode>0.00</c:formatCode>
                <c:ptCount val="5"/>
                <c:pt idx="0">
                  <c:v>116.0</c:v>
                </c:pt>
                <c:pt idx="1">
                  <c:v>110.447</c:v>
                </c:pt>
                <c:pt idx="2">
                  <c:v>87.9608</c:v>
                </c:pt>
                <c:pt idx="3">
                  <c:v>51.1442</c:v>
                </c:pt>
                <c:pt idx="4">
                  <c:v>-61.0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2026304"/>
        <c:axId val="-1482022672"/>
      </c:scatterChart>
      <c:scatterChart>
        <c:scatterStyle val="lineMarker"/>
        <c:varyColors val="0"/>
        <c:ser>
          <c:idx val="4"/>
          <c:order val="2"/>
          <c:tx>
            <c:v>Zhou et al. (Expt)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chemeClr val="bg1"/>
              </a:solidFill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'TiTa Data'!$U$2:$U$10</c:f>
              <c:numCache>
                <c:formatCode>0.00</c:formatCode>
                <c:ptCount val="9"/>
                <c:pt idx="0">
                  <c:v>0.0284079637643079</c:v>
                </c:pt>
                <c:pt idx="1">
                  <c:v>0.0627296660755386</c:v>
                </c:pt>
                <c:pt idx="2">
                  <c:v>0.0826515398177726</c:v>
                </c:pt>
                <c:pt idx="3">
                  <c:v>0.0982754518218825</c:v>
                </c:pt>
                <c:pt idx="4">
                  <c:v>0.151381633207726</c:v>
                </c:pt>
                <c:pt idx="5">
                  <c:v>0.209955820250278</c:v>
                </c:pt>
                <c:pt idx="6">
                  <c:v>0.281822847633407</c:v>
                </c:pt>
                <c:pt idx="7">
                  <c:v>0.38133271463195</c:v>
                </c:pt>
                <c:pt idx="8">
                  <c:v>0.511495450617268</c:v>
                </c:pt>
              </c:numCache>
            </c:numRef>
          </c:xVal>
          <c:yVal>
            <c:numRef>
              <c:f>'TiTa Data'!$X$2:$X$10</c:f>
              <c:numCache>
                <c:formatCode>0.00</c:formatCode>
                <c:ptCount val="9"/>
                <c:pt idx="0">
                  <c:v>100.169</c:v>
                </c:pt>
                <c:pt idx="1">
                  <c:v>83.5593</c:v>
                </c:pt>
                <c:pt idx="2">
                  <c:v>62.2034</c:v>
                </c:pt>
                <c:pt idx="3">
                  <c:v>70.5085</c:v>
                </c:pt>
                <c:pt idx="4">
                  <c:v>82.3728999999998</c:v>
                </c:pt>
                <c:pt idx="5">
                  <c:v>91.8644</c:v>
                </c:pt>
                <c:pt idx="6">
                  <c:v>84.7458</c:v>
                </c:pt>
                <c:pt idx="7">
                  <c:v>66.9492</c:v>
                </c:pt>
                <c:pt idx="8">
                  <c:v>104.915</c:v>
                </c:pt>
              </c:numCache>
            </c:numRef>
          </c:yVal>
          <c:smooth val="0"/>
        </c:ser>
        <c:ser>
          <c:idx val="6"/>
          <c:order val="3"/>
          <c:tx>
            <c:v>Fedotov et al. (Expt)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'TiTa Data'!$A$12:$A$47</c:f>
              <c:numCache>
                <c:formatCode>0.00</c:formatCode>
                <c:ptCount val="36"/>
                <c:pt idx="0">
                  <c:v>0.0102458221258184</c:v>
                </c:pt>
                <c:pt idx="1">
                  <c:v>0.0155907889443742</c:v>
                </c:pt>
                <c:pt idx="2">
                  <c:v>0.0210924345155903</c:v>
                </c:pt>
                <c:pt idx="3">
                  <c:v>0.0273977038768523</c:v>
                </c:pt>
                <c:pt idx="4">
                  <c:v>0.0306294340033621</c:v>
                </c:pt>
                <c:pt idx="5">
                  <c:v>0.0332537535560815</c:v>
                </c:pt>
                <c:pt idx="6">
                  <c:v>0.0372570712794629</c:v>
                </c:pt>
                <c:pt idx="7">
                  <c:v>0.0399715751411919</c:v>
                </c:pt>
                <c:pt idx="8">
                  <c:v>0.0497722038639108</c:v>
                </c:pt>
                <c:pt idx="9">
                  <c:v>0.0608206128787507</c:v>
                </c:pt>
                <c:pt idx="10">
                  <c:v>0.0732821815218298</c:v>
                </c:pt>
                <c:pt idx="11">
                  <c:v>0.0839641099413924</c:v>
                </c:pt>
                <c:pt idx="12">
                  <c:v>0.0943034688517006</c:v>
                </c:pt>
                <c:pt idx="13">
                  <c:v>0.101468030668519</c:v>
                </c:pt>
                <c:pt idx="14">
                  <c:v>0.109803784522683</c:v>
                </c:pt>
                <c:pt idx="15">
                  <c:v>0.117470034860553</c:v>
                </c:pt>
                <c:pt idx="16">
                  <c:v>0.128429780533385</c:v>
                </c:pt>
                <c:pt idx="17">
                  <c:v>0.13672172187654</c:v>
                </c:pt>
                <c:pt idx="18">
                  <c:v>0.147491395051672</c:v>
                </c:pt>
                <c:pt idx="19">
                  <c:v>0.158739259517645</c:v>
                </c:pt>
                <c:pt idx="20">
                  <c:v>0.170496737545146</c:v>
                </c:pt>
                <c:pt idx="21">
                  <c:v>0.182800469408741</c:v>
                </c:pt>
                <c:pt idx="22">
                  <c:v>0.194371908967558</c:v>
                </c:pt>
                <c:pt idx="23">
                  <c:v>0.206448387992593</c:v>
                </c:pt>
                <c:pt idx="24">
                  <c:v>0.220498670446844</c:v>
                </c:pt>
                <c:pt idx="25">
                  <c:v>0.235264793835522</c:v>
                </c:pt>
                <c:pt idx="26">
                  <c:v>0.249211294296435</c:v>
                </c:pt>
                <c:pt idx="27">
                  <c:v>0.265495545933508</c:v>
                </c:pt>
                <c:pt idx="28">
                  <c:v>0.279163091139826</c:v>
                </c:pt>
                <c:pt idx="29">
                  <c:v>0.298962811636108</c:v>
                </c:pt>
                <c:pt idx="30">
                  <c:v>0.31415054545075</c:v>
                </c:pt>
                <c:pt idx="31">
                  <c:v>0.336215740198111</c:v>
                </c:pt>
                <c:pt idx="32">
                  <c:v>0.355372628793252</c:v>
                </c:pt>
                <c:pt idx="33">
                  <c:v>0.384983878215691</c:v>
                </c:pt>
                <c:pt idx="34">
                  <c:v>0.424975581058056</c:v>
                </c:pt>
                <c:pt idx="35">
                  <c:v>0.481439752061334</c:v>
                </c:pt>
              </c:numCache>
            </c:numRef>
          </c:xVal>
          <c:yVal>
            <c:numRef>
              <c:f>'TiTa Data'!$D$12:$D$47</c:f>
              <c:numCache>
                <c:formatCode>0.00</c:formatCode>
                <c:ptCount val="36"/>
                <c:pt idx="0">
                  <c:v>115.104</c:v>
                </c:pt>
                <c:pt idx="1">
                  <c:v>112.699</c:v>
                </c:pt>
                <c:pt idx="2">
                  <c:v>111.485</c:v>
                </c:pt>
                <c:pt idx="3">
                  <c:v>109.077</c:v>
                </c:pt>
                <c:pt idx="4">
                  <c:v>109.064</c:v>
                </c:pt>
                <c:pt idx="5">
                  <c:v>105.48</c:v>
                </c:pt>
                <c:pt idx="6">
                  <c:v>105.465</c:v>
                </c:pt>
                <c:pt idx="7">
                  <c:v>103.072</c:v>
                </c:pt>
                <c:pt idx="8">
                  <c:v>95.8882</c:v>
                </c:pt>
                <c:pt idx="9">
                  <c:v>87.5104</c:v>
                </c:pt>
                <c:pt idx="10">
                  <c:v>75.5556</c:v>
                </c:pt>
                <c:pt idx="11">
                  <c:v>61.2253</c:v>
                </c:pt>
                <c:pt idx="12">
                  <c:v>57.6209</c:v>
                </c:pt>
                <c:pt idx="13">
                  <c:v>64.7499</c:v>
                </c:pt>
                <c:pt idx="14">
                  <c:v>74.2594</c:v>
                </c:pt>
                <c:pt idx="15">
                  <c:v>77.8139</c:v>
                </c:pt>
                <c:pt idx="16">
                  <c:v>82.55249999999998</c:v>
                </c:pt>
                <c:pt idx="17">
                  <c:v>86.107</c:v>
                </c:pt>
                <c:pt idx="18">
                  <c:v>88.4651</c:v>
                </c:pt>
                <c:pt idx="19">
                  <c:v>87.2486</c:v>
                </c:pt>
                <c:pt idx="20">
                  <c:v>90.7982</c:v>
                </c:pt>
                <c:pt idx="21">
                  <c:v>91.9647</c:v>
                </c:pt>
                <c:pt idx="22">
                  <c:v>89.5593</c:v>
                </c:pt>
                <c:pt idx="23">
                  <c:v>89.5369</c:v>
                </c:pt>
                <c:pt idx="24">
                  <c:v>91.895</c:v>
                </c:pt>
                <c:pt idx="25">
                  <c:v>89.487</c:v>
                </c:pt>
                <c:pt idx="26">
                  <c:v>89.4646</c:v>
                </c:pt>
                <c:pt idx="27">
                  <c:v>87.05670000000001</c:v>
                </c:pt>
                <c:pt idx="28">
                  <c:v>87.0368</c:v>
                </c:pt>
                <c:pt idx="29">
                  <c:v>79.8604</c:v>
                </c:pt>
                <c:pt idx="30">
                  <c:v>73.883</c:v>
                </c:pt>
                <c:pt idx="31">
                  <c:v>64.32369999999998</c:v>
                </c:pt>
                <c:pt idx="32">
                  <c:v>55.9608</c:v>
                </c:pt>
                <c:pt idx="33">
                  <c:v>61.8859</c:v>
                </c:pt>
                <c:pt idx="34">
                  <c:v>78.52679999999998</c:v>
                </c:pt>
                <c:pt idx="35">
                  <c:v>95.15779999999998</c:v>
                </c:pt>
              </c:numCache>
            </c:numRef>
          </c:yVal>
          <c:smooth val="0"/>
        </c:ser>
        <c:ser>
          <c:idx val="3"/>
          <c:order val="4"/>
          <c:tx>
            <c:v>Ikehata et al. (Calc)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'TiTa Data'!$P$2:$P$6</c:f>
              <c:numCache>
                <c:formatCode>0.00</c:formatCode>
                <c:ptCount val="5"/>
                <c:pt idx="0">
                  <c:v>0.000744186779097766</c:v>
                </c:pt>
                <c:pt idx="1">
                  <c:v>0.25091112685452</c:v>
                </c:pt>
                <c:pt idx="2">
                  <c:v>0.499104433793882</c:v>
                </c:pt>
                <c:pt idx="3">
                  <c:v>0.750873611166782</c:v>
                </c:pt>
                <c:pt idx="4">
                  <c:v>0.985745332349538</c:v>
                </c:pt>
              </c:numCache>
            </c:numRef>
          </c:xVal>
          <c:yVal>
            <c:numRef>
              <c:f>'TiTa Data'!$S$2:$S$6</c:f>
              <c:numCache>
                <c:formatCode>0.00</c:formatCode>
                <c:ptCount val="5"/>
                <c:pt idx="0">
                  <c:v>123.493</c:v>
                </c:pt>
                <c:pt idx="1">
                  <c:v>44.3253</c:v>
                </c:pt>
                <c:pt idx="2">
                  <c:v>77.9628</c:v>
                </c:pt>
                <c:pt idx="3">
                  <c:v>122.202</c:v>
                </c:pt>
                <c:pt idx="4">
                  <c:v>171.144</c:v>
                </c:pt>
              </c:numCache>
            </c:numRef>
          </c:yVal>
          <c:smooth val="0"/>
        </c:ser>
        <c:ser>
          <c:idx val="5"/>
          <c:order val="5"/>
          <c:tx>
            <c:v>Wu et al. (Calc)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'TiTa Data'!$U$13:$U$18</c:f>
              <c:numCache>
                <c:formatCode>0.00</c:formatCode>
                <c:ptCount val="6"/>
                <c:pt idx="0">
                  <c:v>0.188095925043469</c:v>
                </c:pt>
                <c:pt idx="1">
                  <c:v>0.2509667822732</c:v>
                </c:pt>
                <c:pt idx="2">
                  <c:v>0.312042235625485</c:v>
                </c:pt>
                <c:pt idx="3">
                  <c:v>0.502105241872199</c:v>
                </c:pt>
                <c:pt idx="4">
                  <c:v>0.745303368468964</c:v>
                </c:pt>
                <c:pt idx="5">
                  <c:v>0.986082224783704</c:v>
                </c:pt>
              </c:numCache>
            </c:numRef>
          </c:xVal>
          <c:yVal>
            <c:numRef>
              <c:f>'TiTa Data'!$X$13:$X$18</c:f>
              <c:numCache>
                <c:formatCode>0.00</c:formatCode>
                <c:ptCount val="6"/>
                <c:pt idx="0">
                  <c:v>42.906</c:v>
                </c:pt>
                <c:pt idx="1">
                  <c:v>34.5299</c:v>
                </c:pt>
                <c:pt idx="2">
                  <c:v>68.0342</c:v>
                </c:pt>
                <c:pt idx="3">
                  <c:v>91.9658</c:v>
                </c:pt>
                <c:pt idx="4">
                  <c:v>139.829</c:v>
                </c:pt>
                <c:pt idx="5">
                  <c:v>158.974</c:v>
                </c:pt>
              </c:numCache>
            </c:numRef>
          </c:yVal>
          <c:smooth val="0"/>
        </c:ser>
        <c:ser>
          <c:idx val="7"/>
          <c:order val="6"/>
          <c:tx>
            <c:v>Present Work (Calc)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6"/>
            <c:spPr>
              <a:solidFill>
                <a:srgbClr val="7030A0"/>
              </a:solidFill>
              <a:ln w="15875">
                <a:solidFill>
                  <a:srgbClr val="7030A0"/>
                </a:solidFill>
              </a:ln>
              <a:effectLst/>
            </c:spPr>
          </c:marker>
          <c:xVal>
            <c:numRef>
              <c:f>'TiTa Data'!$F$13:$F$20</c:f>
              <c:numCache>
                <c:formatCode>0.00</c:formatCode>
                <c:ptCount val="8"/>
                <c:pt idx="0">
                  <c:v>0.0</c:v>
                </c:pt>
                <c:pt idx="1">
                  <c:v>0.0185175140641614</c:v>
                </c:pt>
                <c:pt idx="2">
                  <c:v>0.0624967618705508</c:v>
                </c:pt>
                <c:pt idx="3">
                  <c:v>0.124993955470817</c:v>
                </c:pt>
                <c:pt idx="4">
                  <c:v>0.24998963787839</c:v>
                </c:pt>
                <c:pt idx="5">
                  <c:v>0.499986183646964</c:v>
                </c:pt>
                <c:pt idx="6">
                  <c:v>0.749989637592053</c:v>
                </c:pt>
                <c:pt idx="7">
                  <c:v>1.0</c:v>
                </c:pt>
              </c:numCache>
            </c:numRef>
          </c:xVal>
          <c:yVal>
            <c:numRef>
              <c:f>'TiTa Data'!$J$13:$J$20</c:f>
              <c:numCache>
                <c:formatCode>0.00</c:formatCode>
                <c:ptCount val="8"/>
                <c:pt idx="0">
                  <c:v>-39.7237</c:v>
                </c:pt>
                <c:pt idx="1">
                  <c:v>-8.0532</c:v>
                </c:pt>
                <c:pt idx="2">
                  <c:v>32.98</c:v>
                </c:pt>
                <c:pt idx="3">
                  <c:v>33.069</c:v>
                </c:pt>
                <c:pt idx="4">
                  <c:v>79.0</c:v>
                </c:pt>
                <c:pt idx="5">
                  <c:v>105.84</c:v>
                </c:pt>
                <c:pt idx="6">
                  <c:v>150.81</c:v>
                </c:pt>
                <c:pt idx="7">
                  <c:v>188.79</c:v>
                </c:pt>
              </c:numCache>
            </c:numRef>
          </c:yVal>
          <c:smooth val="0"/>
        </c:ser>
        <c:ser>
          <c:idx val="2"/>
          <c:order val="7"/>
          <c:tx>
            <c:v>Shang et al. (Calc)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'TiTa Data'!$K$2:$K$9</c:f>
              <c:numCache>
                <c:formatCode>0.00</c:formatCode>
                <c:ptCount val="8"/>
                <c:pt idx="0">
                  <c:v>0.000210745314166353</c:v>
                </c:pt>
                <c:pt idx="1">
                  <c:v>0.0184884186987417</c:v>
                </c:pt>
                <c:pt idx="2">
                  <c:v>0.0282625576098862</c:v>
                </c:pt>
                <c:pt idx="3">
                  <c:v>0.0317428557659649</c:v>
                </c:pt>
                <c:pt idx="4">
                  <c:v>0.0618329163154275</c:v>
                </c:pt>
                <c:pt idx="5">
                  <c:v>0.063481891097599</c:v>
                </c:pt>
                <c:pt idx="6">
                  <c:v>0.125708065399756</c:v>
                </c:pt>
                <c:pt idx="7">
                  <c:v>0.993776448564699</c:v>
                </c:pt>
              </c:numCache>
            </c:numRef>
          </c:xVal>
          <c:yVal>
            <c:numRef>
              <c:f>'TiTa Data'!$N$2:$N$9</c:f>
              <c:numCache>
                <c:formatCode>0.00</c:formatCode>
                <c:ptCount val="8"/>
                <c:pt idx="0">
                  <c:v>113.219</c:v>
                </c:pt>
                <c:pt idx="1">
                  <c:v>-14.9941</c:v>
                </c:pt>
                <c:pt idx="2">
                  <c:v>95.3062</c:v>
                </c:pt>
                <c:pt idx="3">
                  <c:v>-7.927429999999998</c:v>
                </c:pt>
                <c:pt idx="4">
                  <c:v>70.2718</c:v>
                </c:pt>
                <c:pt idx="5">
                  <c:v>23.9953</c:v>
                </c:pt>
                <c:pt idx="6">
                  <c:v>33.311</c:v>
                </c:pt>
                <c:pt idx="7">
                  <c:v>161.866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2026304"/>
        <c:axId val="-1482022672"/>
      </c:scatterChart>
      <c:valAx>
        <c:axId val="-1482026304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600" b="1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x(Ta)</a:t>
                </a:r>
                <a:endParaRPr lang="en-US" sz="1600" b="1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2022672"/>
        <c:crossesAt val="0.0"/>
        <c:crossBetween val="midCat"/>
      </c:valAx>
      <c:valAx>
        <c:axId val="-1482022672"/>
        <c:scaling>
          <c:orientation val="minMax"/>
          <c:max val="240.0"/>
          <c:min val="-6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Young's Modulus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ysClr val="windowText" lastClr="000000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2026304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ayout>
        <c:manualLayout>
          <c:xMode val="edge"/>
          <c:yMode val="edge"/>
          <c:x val="0.240863788578152"/>
          <c:y val="0.0458906664894624"/>
          <c:w val="0.693675325067125"/>
          <c:h val="0.137480111190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45352786784"/>
          <c:y val="0.0379423524442367"/>
          <c:w val="0.809301374092944"/>
          <c:h val="0.868369223443456"/>
        </c:manualLayout>
      </c:layout>
      <c:scatterChart>
        <c:scatterStyle val="lineMarker"/>
        <c:varyColors val="0"/>
        <c:ser>
          <c:idx val="4"/>
          <c:order val="0"/>
          <c:tx>
            <c:v>FP (BCC)</c:v>
          </c:tx>
          <c:spPr>
            <a:ln w="25400" cap="rnd">
              <a:noFill/>
              <a:prstDash val="dash"/>
              <a:round/>
            </a:ln>
            <a:effectLst/>
          </c:spPr>
          <c:marker>
            <c:symbol val="squar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'TiNb data'!$G$17:$G$25</c:f>
              <c:numCache>
                <c:formatCode>0.00</c:formatCode>
                <c:ptCount val="9"/>
                <c:pt idx="0">
                  <c:v>0.0</c:v>
                </c:pt>
                <c:pt idx="1">
                  <c:v>0.0185185185185185</c:v>
                </c:pt>
                <c:pt idx="2">
                  <c:v>0.125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0.938</c:v>
                </c:pt>
                <c:pt idx="7">
                  <c:v>0.981</c:v>
                </c:pt>
                <c:pt idx="8">
                  <c:v>1.0</c:v>
                </c:pt>
              </c:numCache>
            </c:numRef>
          </c:xVal>
          <c:yVal>
            <c:numRef>
              <c:f>'TiNb data'!$J$17:$J$25</c:f>
              <c:numCache>
                <c:formatCode>0.00</c:formatCode>
                <c:ptCount val="9"/>
                <c:pt idx="0">
                  <c:v>-40.34311325225097</c:v>
                </c:pt>
                <c:pt idx="1">
                  <c:v>-56.22389248911074</c:v>
                </c:pt>
                <c:pt idx="2">
                  <c:v>35.1298338870433</c:v>
                </c:pt>
                <c:pt idx="3">
                  <c:v>63.40389678778297</c:v>
                </c:pt>
                <c:pt idx="4">
                  <c:v>85.59684451445034</c:v>
                </c:pt>
                <c:pt idx="5">
                  <c:v>63.71776107100919</c:v>
                </c:pt>
                <c:pt idx="6">
                  <c:v>80.9015397082659</c:v>
                </c:pt>
                <c:pt idx="7">
                  <c:v>80.9015397082659</c:v>
                </c:pt>
                <c:pt idx="8">
                  <c:v>97.96860525358375</c:v>
                </c:pt>
              </c:numCache>
            </c:numRef>
          </c:yVal>
          <c:smooth val="0"/>
        </c:ser>
        <c:ser>
          <c:idx val="7"/>
          <c:order val="1"/>
          <c:tx>
            <c:v>FP (hcp)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rgbClr val="00B0F0"/>
              </a:solidFill>
              <a:ln w="9525">
                <a:solidFill>
                  <a:srgbClr val="00B0F0"/>
                </a:solidFill>
              </a:ln>
              <a:effectLst/>
            </c:spPr>
          </c:marker>
          <c:xVal>
            <c:numRef>
              <c:f>'TiNb data'!$G$27:$G$34</c:f>
              <c:numCache>
                <c:formatCode>0.00</c:formatCode>
                <c:ptCount val="8"/>
                <c:pt idx="0">
                  <c:v>0.0</c:v>
                </c:pt>
                <c:pt idx="1">
                  <c:v>0.0188679245283019</c:v>
                </c:pt>
                <c:pt idx="2">
                  <c:v>0.125</c:v>
                </c:pt>
                <c:pt idx="3">
                  <c:v>0.25</c:v>
                </c:pt>
                <c:pt idx="4">
                  <c:v>0.5</c:v>
                </c:pt>
                <c:pt idx="5">
                  <c:v>0.75</c:v>
                </c:pt>
                <c:pt idx="6">
                  <c:v>0.9375</c:v>
                </c:pt>
                <c:pt idx="7">
                  <c:v>1.0</c:v>
                </c:pt>
              </c:numCache>
            </c:numRef>
          </c:xVal>
          <c:yVal>
            <c:numRef>
              <c:f>'TiNb data'!$M$27:$M$34</c:f>
              <c:numCache>
                <c:formatCode>0.00</c:formatCode>
                <c:ptCount val="8"/>
                <c:pt idx="0">
                  <c:v>123.8316062176166</c:v>
                </c:pt>
                <c:pt idx="1">
                  <c:v>-13.41</c:v>
                </c:pt>
                <c:pt idx="3">
                  <c:v>43.9</c:v>
                </c:pt>
                <c:pt idx="4">
                  <c:v>-55.68</c:v>
                </c:pt>
                <c:pt idx="5">
                  <c:v>-58.88</c:v>
                </c:pt>
                <c:pt idx="6">
                  <c:v>-78.18000000000001</c:v>
                </c:pt>
                <c:pt idx="7" formatCode="0.0">
                  <c:v>15.368402</c:v>
                </c:pt>
              </c:numCache>
            </c:numRef>
          </c:yVal>
          <c:smooth val="0"/>
        </c:ser>
        <c:ser>
          <c:idx val="8"/>
          <c:order val="4"/>
          <c:tx>
            <c:v>Timoshevskii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222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xVal>
            <c:numRef>
              <c:f>'expt data E'!$E$2:$E$21</c:f>
              <c:numCache>
                <c:formatCode>0.00</c:formatCode>
                <c:ptCount val="20"/>
                <c:pt idx="0">
                  <c:v>0.0</c:v>
                </c:pt>
                <c:pt idx="1">
                  <c:v>0.0103896</c:v>
                </c:pt>
                <c:pt idx="2">
                  <c:v>0.0222635</c:v>
                </c:pt>
                <c:pt idx="3">
                  <c:v>0.0549165</c:v>
                </c:pt>
                <c:pt idx="4">
                  <c:v>0.0831169</c:v>
                </c:pt>
                <c:pt idx="5">
                  <c:v>0.0957328</c:v>
                </c:pt>
                <c:pt idx="6">
                  <c:v>0.113544</c:v>
                </c:pt>
                <c:pt idx="7">
                  <c:v>0.181818</c:v>
                </c:pt>
                <c:pt idx="8">
                  <c:v>0.225603</c:v>
                </c:pt>
                <c:pt idx="9">
                  <c:v>0.257514</c:v>
                </c:pt>
                <c:pt idx="10">
                  <c:v>0.29833</c:v>
                </c:pt>
                <c:pt idx="11">
                  <c:v>0.342115</c:v>
                </c:pt>
                <c:pt idx="12">
                  <c:v>0.0460111</c:v>
                </c:pt>
                <c:pt idx="13">
                  <c:v>0.0883117</c:v>
                </c:pt>
                <c:pt idx="14">
                  <c:v>0.14397</c:v>
                </c:pt>
                <c:pt idx="15">
                  <c:v>0.188497</c:v>
                </c:pt>
                <c:pt idx="16">
                  <c:v>0.19295</c:v>
                </c:pt>
                <c:pt idx="17">
                  <c:v>0.248609</c:v>
                </c:pt>
                <c:pt idx="18">
                  <c:v>0.356957</c:v>
                </c:pt>
                <c:pt idx="19">
                  <c:v>0.387384</c:v>
                </c:pt>
              </c:numCache>
            </c:numRef>
          </c:xVal>
          <c:yVal>
            <c:numRef>
              <c:f>'expt data E'!$F$2:$F$21</c:f>
              <c:numCache>
                <c:formatCode>0.00</c:formatCode>
                <c:ptCount val="20"/>
                <c:pt idx="0">
                  <c:v>117.162</c:v>
                </c:pt>
                <c:pt idx="1">
                  <c:v>112.297</c:v>
                </c:pt>
                <c:pt idx="2">
                  <c:v>109.054</c:v>
                </c:pt>
                <c:pt idx="3">
                  <c:v>79.4595</c:v>
                </c:pt>
                <c:pt idx="4">
                  <c:v>66.4865</c:v>
                </c:pt>
                <c:pt idx="5">
                  <c:v>66.4865</c:v>
                </c:pt>
                <c:pt idx="6">
                  <c:v>79.4595</c:v>
                </c:pt>
                <c:pt idx="7">
                  <c:v>92.4324</c:v>
                </c:pt>
                <c:pt idx="8">
                  <c:v>72.1622</c:v>
                </c:pt>
                <c:pt idx="9">
                  <c:v>67.7027</c:v>
                </c:pt>
                <c:pt idx="10">
                  <c:v>67.7027</c:v>
                </c:pt>
                <c:pt idx="11">
                  <c:v>75.0</c:v>
                </c:pt>
                <c:pt idx="12">
                  <c:v>80.27030000000001</c:v>
                </c:pt>
                <c:pt idx="13">
                  <c:v>66.8919</c:v>
                </c:pt>
                <c:pt idx="14">
                  <c:v>100.946</c:v>
                </c:pt>
                <c:pt idx="15">
                  <c:v>65.27030000000001</c:v>
                </c:pt>
                <c:pt idx="16">
                  <c:v>63.2432</c:v>
                </c:pt>
                <c:pt idx="17">
                  <c:v>71.7568</c:v>
                </c:pt>
                <c:pt idx="18">
                  <c:v>73.7838</c:v>
                </c:pt>
                <c:pt idx="19">
                  <c:v>76.6216</c:v>
                </c:pt>
              </c:numCache>
            </c:numRef>
          </c:yVal>
          <c:smooth val="0"/>
        </c:ser>
        <c:ser>
          <c:idx val="9"/>
          <c:order val="5"/>
          <c:tx>
            <c:v>Ozaki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rgbClr val="7030A0"/>
                </a:solidFill>
              </a:ln>
              <a:effectLst/>
            </c:spPr>
          </c:marker>
          <c:xVal>
            <c:numRef>
              <c:f>'expt data E'!$E$24:$E$41</c:f>
              <c:numCache>
                <c:formatCode>0.00</c:formatCode>
                <c:ptCount val="18"/>
                <c:pt idx="0">
                  <c:v>0.0</c:v>
                </c:pt>
                <c:pt idx="1">
                  <c:v>0.0114756015825777</c:v>
                </c:pt>
                <c:pt idx="2">
                  <c:v>0.0232016928259378</c:v>
                </c:pt>
                <c:pt idx="3">
                  <c:v>0.0541502114897954</c:v>
                </c:pt>
                <c:pt idx="4">
                  <c:v>0.0808150627044337</c:v>
                </c:pt>
                <c:pt idx="5">
                  <c:v>0.0961857720041237</c:v>
                </c:pt>
                <c:pt idx="6">
                  <c:v>0.114113863545881</c:v>
                </c:pt>
                <c:pt idx="7">
                  <c:v>0.179685500745334</c:v>
                </c:pt>
                <c:pt idx="8">
                  <c:v>0.251656750186649</c:v>
                </c:pt>
                <c:pt idx="9">
                  <c:v>0.297266984222007</c:v>
                </c:pt>
                <c:pt idx="10">
                  <c:v>0.33549440564889</c:v>
                </c:pt>
                <c:pt idx="11">
                  <c:v>0.434211215008014</c:v>
                </c:pt>
                <c:pt idx="12">
                  <c:v>0.222912107944866</c:v>
                </c:pt>
                <c:pt idx="13">
                  <c:v>0.257021975738363</c:v>
                </c:pt>
                <c:pt idx="14">
                  <c:v>0.2873298494771</c:v>
                </c:pt>
                <c:pt idx="15">
                  <c:v>0.225473347029994</c:v>
                </c:pt>
                <c:pt idx="16">
                  <c:v>0.257021975738363</c:v>
                </c:pt>
                <c:pt idx="17">
                  <c:v>0.28874066044081</c:v>
                </c:pt>
              </c:numCache>
            </c:numRef>
          </c:xVal>
          <c:yVal>
            <c:numRef>
              <c:f>'expt data E'!$F$24:$F$41</c:f>
              <c:numCache>
                <c:formatCode>0.00</c:formatCode>
                <c:ptCount val="18"/>
                <c:pt idx="0">
                  <c:v>115.773</c:v>
                </c:pt>
                <c:pt idx="1">
                  <c:v>112.741</c:v>
                </c:pt>
                <c:pt idx="2">
                  <c:v>107.609</c:v>
                </c:pt>
                <c:pt idx="3">
                  <c:v>78.68799999999998</c:v>
                </c:pt>
                <c:pt idx="4">
                  <c:v>66.3265</c:v>
                </c:pt>
                <c:pt idx="5">
                  <c:v>66.0933</c:v>
                </c:pt>
                <c:pt idx="6">
                  <c:v>77.9883</c:v>
                </c:pt>
                <c:pt idx="7">
                  <c:v>93.6152</c:v>
                </c:pt>
                <c:pt idx="8">
                  <c:v>66.3265</c:v>
                </c:pt>
                <c:pt idx="9">
                  <c:v>67.9592</c:v>
                </c:pt>
                <c:pt idx="10">
                  <c:v>74.2566</c:v>
                </c:pt>
                <c:pt idx="11">
                  <c:v>84.05249999999998</c:v>
                </c:pt>
                <c:pt idx="12">
                  <c:v>71.4577</c:v>
                </c:pt>
                <c:pt idx="13">
                  <c:v>60.4956</c:v>
                </c:pt>
                <c:pt idx="14">
                  <c:v>61.4286</c:v>
                </c:pt>
                <c:pt idx="15">
                  <c:v>103.644</c:v>
                </c:pt>
                <c:pt idx="16">
                  <c:v>82.1866</c:v>
                </c:pt>
                <c:pt idx="17">
                  <c:v>62.828</c:v>
                </c:pt>
              </c:numCache>
            </c:numRef>
          </c:yVal>
          <c:smooth val="0"/>
        </c:ser>
        <c:ser>
          <c:idx val="10"/>
          <c:order val="6"/>
          <c:tx>
            <c:v>Friak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'expt data E'!$E$44:$E$53</c:f>
              <c:numCache>
                <c:formatCode>General</c:formatCode>
                <c:ptCount val="10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0.25</c:v>
                </c:pt>
                <c:pt idx="4">
                  <c:v>0.3</c:v>
                </c:pt>
                <c:pt idx="5">
                  <c:v>0.375</c:v>
                </c:pt>
                <c:pt idx="6">
                  <c:v>0.1</c:v>
                </c:pt>
                <c:pt idx="7">
                  <c:v>0.2</c:v>
                </c:pt>
                <c:pt idx="8">
                  <c:v>0.25</c:v>
                </c:pt>
                <c:pt idx="9">
                  <c:v>0.3</c:v>
                </c:pt>
              </c:numCache>
            </c:numRef>
          </c:xVal>
          <c:yVal>
            <c:numRef>
              <c:f>'expt data E'!$F$44:$F$53</c:f>
              <c:numCache>
                <c:formatCode>General</c:formatCode>
                <c:ptCount val="10"/>
                <c:pt idx="0">
                  <c:v>132.0</c:v>
                </c:pt>
                <c:pt idx="1">
                  <c:v>115.0</c:v>
                </c:pt>
                <c:pt idx="2">
                  <c:v>89.0</c:v>
                </c:pt>
                <c:pt idx="3">
                  <c:v>78.0</c:v>
                </c:pt>
                <c:pt idx="4">
                  <c:v>69.0</c:v>
                </c:pt>
                <c:pt idx="5">
                  <c:v>54.0</c:v>
                </c:pt>
                <c:pt idx="6">
                  <c:v>91.0</c:v>
                </c:pt>
                <c:pt idx="7">
                  <c:v>75.0</c:v>
                </c:pt>
                <c:pt idx="8">
                  <c:v>74.0</c:v>
                </c:pt>
                <c:pt idx="9">
                  <c:v>72.0</c:v>
                </c:pt>
              </c:numCache>
            </c:numRef>
          </c:yVal>
          <c:smooth val="0"/>
        </c:ser>
        <c:ser>
          <c:idx val="11"/>
          <c:order val="7"/>
          <c:tx>
            <c:v>Karre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xVal>
            <c:numRef>
              <c:f>'expt data E'!$E$56:$E$63</c:f>
              <c:numCache>
                <c:formatCode>0.00</c:formatCode>
                <c:ptCount val="8"/>
                <c:pt idx="0">
                  <c:v>0.0</c:v>
                </c:pt>
                <c:pt idx="1">
                  <c:v>0.0434541377704171</c:v>
                </c:pt>
                <c:pt idx="2">
                  <c:v>0.0920804098311076</c:v>
                </c:pt>
                <c:pt idx="3">
                  <c:v>0.146662422629418</c:v>
                </c:pt>
                <c:pt idx="4">
                  <c:v>0.202897030643909</c:v>
                </c:pt>
                <c:pt idx="5">
                  <c:v>0.264725445742544</c:v>
                </c:pt>
                <c:pt idx="6">
                  <c:v>0.339619723401978</c:v>
                </c:pt>
                <c:pt idx="7">
                  <c:v>0.503658253089498</c:v>
                </c:pt>
              </c:numCache>
            </c:numRef>
          </c:xVal>
          <c:yVal>
            <c:numRef>
              <c:f>'expt data E'!$F$56:$F$63</c:f>
              <c:numCache>
                <c:formatCode>0.00</c:formatCode>
                <c:ptCount val="8"/>
                <c:pt idx="0">
                  <c:v>108.3</c:v>
                </c:pt>
                <c:pt idx="1">
                  <c:v>38.7378</c:v>
                </c:pt>
                <c:pt idx="2">
                  <c:v>70.57499999999998</c:v>
                </c:pt>
                <c:pt idx="3">
                  <c:v>78.11279999999998</c:v>
                </c:pt>
                <c:pt idx="4">
                  <c:v>68.8506</c:v>
                </c:pt>
                <c:pt idx="5">
                  <c:v>73.0872</c:v>
                </c:pt>
                <c:pt idx="6">
                  <c:v>86.0244</c:v>
                </c:pt>
                <c:pt idx="7">
                  <c:v>82.7994</c:v>
                </c:pt>
              </c:numCache>
            </c:numRef>
          </c:yVal>
          <c:smooth val="0"/>
        </c:ser>
        <c:ser>
          <c:idx val="12"/>
          <c:order val="8"/>
          <c:tx>
            <c:v>Matsumoto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noFill/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'expt data E'!$E$66:$E$79</c:f>
              <c:numCache>
                <c:formatCode>0.00</c:formatCode>
                <c:ptCount val="14"/>
                <c:pt idx="0">
                  <c:v>0.216539902340901</c:v>
                </c:pt>
                <c:pt idx="1">
                  <c:v>0.232611370581616</c:v>
                </c:pt>
                <c:pt idx="2">
                  <c:v>0.240250117206875</c:v>
                </c:pt>
                <c:pt idx="3">
                  <c:v>0.255801071468874</c:v>
                </c:pt>
                <c:pt idx="4">
                  <c:v>0.272880576404216</c:v>
                </c:pt>
                <c:pt idx="5">
                  <c:v>0.296751647454405</c:v>
                </c:pt>
                <c:pt idx="6">
                  <c:v>0.339903268569604</c:v>
                </c:pt>
                <c:pt idx="7">
                  <c:v>0.217842500307621</c:v>
                </c:pt>
                <c:pt idx="8">
                  <c:v>0.231687373544286</c:v>
                </c:pt>
                <c:pt idx="9">
                  <c:v>0.240006970483427</c:v>
                </c:pt>
                <c:pt idx="10">
                  <c:v>0.256253288738653</c:v>
                </c:pt>
                <c:pt idx="11">
                  <c:v>0.272535627838538</c:v>
                </c:pt>
                <c:pt idx="12">
                  <c:v>0.29610528784609</c:v>
                </c:pt>
                <c:pt idx="13">
                  <c:v>0.340478786847837</c:v>
                </c:pt>
              </c:numCache>
            </c:numRef>
          </c:xVal>
          <c:yVal>
            <c:numRef>
              <c:f>'expt data E'!$F$66:$F$79</c:f>
              <c:numCache>
                <c:formatCode>0.00</c:formatCode>
                <c:ptCount val="14"/>
                <c:pt idx="0">
                  <c:v>72.6306</c:v>
                </c:pt>
                <c:pt idx="1">
                  <c:v>67.2425</c:v>
                </c:pt>
                <c:pt idx="2">
                  <c:v>65.15589999999995</c:v>
                </c:pt>
                <c:pt idx="3">
                  <c:v>61.8496</c:v>
                </c:pt>
                <c:pt idx="4">
                  <c:v>56.4616</c:v>
                </c:pt>
                <c:pt idx="5">
                  <c:v>62.6877</c:v>
                </c:pt>
                <c:pt idx="6">
                  <c:v>75.8382</c:v>
                </c:pt>
                <c:pt idx="7">
                  <c:v>68.62069999999998</c:v>
                </c:pt>
                <c:pt idx="8">
                  <c:v>60.3448</c:v>
                </c:pt>
                <c:pt idx="9">
                  <c:v>57.069</c:v>
                </c:pt>
                <c:pt idx="10">
                  <c:v>54.3103</c:v>
                </c:pt>
                <c:pt idx="11">
                  <c:v>52.7586</c:v>
                </c:pt>
                <c:pt idx="12">
                  <c:v>69.3103</c:v>
                </c:pt>
                <c:pt idx="13">
                  <c:v>76.2069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962000"/>
        <c:axId val="-1481956816"/>
      </c:scatterChart>
      <c:scatterChart>
        <c:scatterStyle val="smoothMarker"/>
        <c:varyColors val="0"/>
        <c:ser>
          <c:idx val="6"/>
          <c:order val="2"/>
          <c:tx>
            <c:v>Interpolation (hcp)</c:v>
          </c:tx>
          <c:spPr>
            <a:ln w="19050" cap="rnd">
              <a:solidFill>
                <a:srgbClr val="00B0F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Fittings!$N$28:$N$50</c:f>
              <c:numCache>
                <c:formatCode>0.00</c:formatCode>
                <c:ptCount val="23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</c:v>
                </c:pt>
                <c:pt idx="14">
                  <c:v>0.6</c:v>
                </c:pt>
                <c:pt idx="15">
                  <c:v>0.65</c:v>
                </c:pt>
                <c:pt idx="16">
                  <c:v>0.7</c:v>
                </c:pt>
                <c:pt idx="17">
                  <c:v>0.75</c:v>
                </c:pt>
                <c:pt idx="18">
                  <c:v>0.8</c:v>
                </c:pt>
                <c:pt idx="19">
                  <c:v>0.85</c:v>
                </c:pt>
                <c:pt idx="20">
                  <c:v>0.9</c:v>
                </c:pt>
                <c:pt idx="21">
                  <c:v>0.95</c:v>
                </c:pt>
                <c:pt idx="22">
                  <c:v>1.0</c:v>
                </c:pt>
              </c:numCache>
            </c:numRef>
          </c:xVal>
          <c:yVal>
            <c:numRef>
              <c:f>Fittings!$W$28:$W$50</c:f>
              <c:numCache>
                <c:formatCode>0.0</c:formatCode>
                <c:ptCount val="23"/>
                <c:pt idx="0">
                  <c:v>123.82</c:v>
                </c:pt>
                <c:pt idx="1">
                  <c:v>94.91000537499998</c:v>
                </c:pt>
                <c:pt idx="2">
                  <c:v>67.854268</c:v>
                </c:pt>
                <c:pt idx="3">
                  <c:v>57.57424710399999</c:v>
                </c:pt>
                <c:pt idx="4">
                  <c:v>42.755832625</c:v>
                </c:pt>
                <c:pt idx="5">
                  <c:v>28.67914297600001</c:v>
                </c:pt>
                <c:pt idx="6">
                  <c:v>19.71774399999998</c:v>
                </c:pt>
                <c:pt idx="7">
                  <c:v>-1.156953125000015</c:v>
                </c:pt>
                <c:pt idx="8">
                  <c:v>-19.76521399999998</c:v>
                </c:pt>
                <c:pt idx="9">
                  <c:v>-36.00399387499997</c:v>
                </c:pt>
                <c:pt idx="10">
                  <c:v>-49.77024800000002</c:v>
                </c:pt>
                <c:pt idx="11">
                  <c:v>-60.960931625</c:v>
                </c:pt>
                <c:pt idx="12">
                  <c:v>-69.473</c:v>
                </c:pt>
                <c:pt idx="13">
                  <c:v>-75.20340837500001</c:v>
                </c:pt>
                <c:pt idx="14">
                  <c:v>-78.04911199999997</c:v>
                </c:pt>
                <c:pt idx="15">
                  <c:v>-77.907066125</c:v>
                </c:pt>
                <c:pt idx="16">
                  <c:v>-74.67422600000001</c:v>
                </c:pt>
                <c:pt idx="17">
                  <c:v>-68.247546875</c:v>
                </c:pt>
                <c:pt idx="18">
                  <c:v>-58.523984</c:v>
                </c:pt>
                <c:pt idx="19">
                  <c:v>-45.400492625</c:v>
                </c:pt>
                <c:pt idx="20">
                  <c:v>-28.77402799999999</c:v>
                </c:pt>
                <c:pt idx="21">
                  <c:v>-8.541545375000023</c:v>
                </c:pt>
                <c:pt idx="22">
                  <c:v>15.4</c:v>
                </c:pt>
              </c:numCache>
            </c:numRef>
          </c:yVal>
          <c:smooth val="1"/>
        </c:ser>
        <c:ser>
          <c:idx val="5"/>
          <c:order val="3"/>
          <c:tx>
            <c:v>Fitting  BCC</c:v>
          </c:tx>
          <c:spPr>
            <a:ln w="19050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Fittings!$B$28:$B$50</c:f>
              <c:numCache>
                <c:formatCode>0.00</c:formatCode>
                <c:ptCount val="23"/>
                <c:pt idx="0">
                  <c:v>0.0</c:v>
                </c:pt>
                <c:pt idx="1">
                  <c:v>0.05</c:v>
                </c:pt>
                <c:pt idx="2">
                  <c:v>0.1</c:v>
                </c:pt>
                <c:pt idx="3">
                  <c:v>0.12</c:v>
                </c:pt>
                <c:pt idx="4">
                  <c:v>0.15</c:v>
                </c:pt>
                <c:pt idx="5">
                  <c:v>0.18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</c:v>
                </c:pt>
                <c:pt idx="14">
                  <c:v>0.6</c:v>
                </c:pt>
                <c:pt idx="15">
                  <c:v>0.65</c:v>
                </c:pt>
                <c:pt idx="16">
                  <c:v>0.7</c:v>
                </c:pt>
                <c:pt idx="17">
                  <c:v>0.75</c:v>
                </c:pt>
                <c:pt idx="18">
                  <c:v>0.8</c:v>
                </c:pt>
                <c:pt idx="19">
                  <c:v>0.85</c:v>
                </c:pt>
                <c:pt idx="20">
                  <c:v>0.9</c:v>
                </c:pt>
                <c:pt idx="21">
                  <c:v>0.95</c:v>
                </c:pt>
                <c:pt idx="22">
                  <c:v>1.0</c:v>
                </c:pt>
              </c:numCache>
            </c:numRef>
          </c:xVal>
          <c:yVal>
            <c:numRef>
              <c:f>Fittings!$K$28:$K$50</c:f>
              <c:numCache>
                <c:formatCode>0.00</c:formatCode>
                <c:ptCount val="23"/>
                <c:pt idx="0">
                  <c:v>-40.34311325225097</c:v>
                </c:pt>
                <c:pt idx="1">
                  <c:v>3.356427040491223</c:v>
                </c:pt>
                <c:pt idx="2">
                  <c:v>27.47464153178734</c:v>
                </c:pt>
                <c:pt idx="3">
                  <c:v>35.1095797865155</c:v>
                </c:pt>
                <c:pt idx="4">
                  <c:v>43.275396950786</c:v>
                </c:pt>
                <c:pt idx="5">
                  <c:v>50.02168260263849</c:v>
                </c:pt>
                <c:pt idx="6">
                  <c:v>54.0875853076154</c:v>
                </c:pt>
                <c:pt idx="7">
                  <c:v>62.40314623475763</c:v>
                </c:pt>
                <c:pt idx="8">
                  <c:v>66.69469688724421</c:v>
                </c:pt>
                <c:pt idx="9">
                  <c:v>69.731604909731</c:v>
                </c:pt>
                <c:pt idx="10">
                  <c:v>70.87473659564505</c:v>
                </c:pt>
                <c:pt idx="11">
                  <c:v>71.22930400341421</c:v>
                </c:pt>
                <c:pt idx="12">
                  <c:v>73.16732968672303</c:v>
                </c:pt>
                <c:pt idx="13">
                  <c:v>72.43644859813091</c:v>
                </c:pt>
                <c:pt idx="14">
                  <c:v>72.74321877078485</c:v>
                </c:pt>
                <c:pt idx="15">
                  <c:v>73.21611627548658</c:v>
                </c:pt>
                <c:pt idx="16">
                  <c:v>73.12188956351135</c:v>
                </c:pt>
                <c:pt idx="17">
                  <c:v>74.681765642379</c:v>
                </c:pt>
                <c:pt idx="18">
                  <c:v>76.19045165722125</c:v>
                </c:pt>
                <c:pt idx="19">
                  <c:v>79.50880919090898</c:v>
                </c:pt>
                <c:pt idx="20">
                  <c:v>85.27971731680715</c:v>
                </c:pt>
                <c:pt idx="21">
                  <c:v>90.64965229485404</c:v>
                </c:pt>
                <c:pt idx="22">
                  <c:v>97.96860525358375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962000"/>
        <c:axId val="-1481956816"/>
      </c:scatterChart>
      <c:valAx>
        <c:axId val="-1481962000"/>
        <c:scaling>
          <c:orientation val="minMax"/>
          <c:max val="1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x(Nb)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.0" sourceLinked="0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81956816"/>
        <c:crosses val="autoZero"/>
        <c:crossBetween val="midCat"/>
      </c:valAx>
      <c:valAx>
        <c:axId val="-1481956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400" b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Young's Modulus (GPa)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" sourceLinked="0"/>
        <c:majorTickMark val="in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81962000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20 mol % Nb SC</c:v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'50meV_DOS_data'!$A$2:$A$81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'50meV_DOS_data'!$B$2:$B$81</c:f>
              <c:numCache>
                <c:formatCode>General</c:formatCode>
                <c:ptCount val="80"/>
                <c:pt idx="0">
                  <c:v>1.76853E-5</c:v>
                </c:pt>
                <c:pt idx="1">
                  <c:v>0.000157645</c:v>
                </c:pt>
                <c:pt idx="2">
                  <c:v>0.000433736</c:v>
                </c:pt>
                <c:pt idx="3">
                  <c:v>0.000842078</c:v>
                </c:pt>
                <c:pt idx="4">
                  <c:v>0.00137891</c:v>
                </c:pt>
                <c:pt idx="5">
                  <c:v>0.00204056</c:v>
                </c:pt>
                <c:pt idx="6">
                  <c:v>0.0028235</c:v>
                </c:pt>
                <c:pt idx="7">
                  <c:v>0.0037243</c:v>
                </c:pt>
                <c:pt idx="8">
                  <c:v>0.00473959</c:v>
                </c:pt>
                <c:pt idx="9">
                  <c:v>0.00586616</c:v>
                </c:pt>
                <c:pt idx="10">
                  <c:v>0.00710085</c:v>
                </c:pt>
                <c:pt idx="11">
                  <c:v>0.0084406</c:v>
                </c:pt>
                <c:pt idx="12">
                  <c:v>0.00988245</c:v>
                </c:pt>
                <c:pt idx="13">
                  <c:v>0.0114235</c:v>
                </c:pt>
                <c:pt idx="14">
                  <c:v>0.0132791</c:v>
                </c:pt>
                <c:pt idx="15">
                  <c:v>0.0148988</c:v>
                </c:pt>
                <c:pt idx="16">
                  <c:v>0.0167225</c:v>
                </c:pt>
                <c:pt idx="17">
                  <c:v>0.0181608</c:v>
                </c:pt>
                <c:pt idx="18">
                  <c:v>0.0201771</c:v>
                </c:pt>
                <c:pt idx="19">
                  <c:v>0.0211278</c:v>
                </c:pt>
                <c:pt idx="20">
                  <c:v>0.0229436</c:v>
                </c:pt>
                <c:pt idx="21">
                  <c:v>0.0242344</c:v>
                </c:pt>
                <c:pt idx="22">
                  <c:v>0.0270134</c:v>
                </c:pt>
                <c:pt idx="23">
                  <c:v>0.0280387</c:v>
                </c:pt>
                <c:pt idx="24">
                  <c:v>0.0306057</c:v>
                </c:pt>
                <c:pt idx="25">
                  <c:v>0.0321564</c:v>
                </c:pt>
                <c:pt idx="26">
                  <c:v>0.0320261</c:v>
                </c:pt>
                <c:pt idx="27">
                  <c:v>0.034392</c:v>
                </c:pt>
                <c:pt idx="28">
                  <c:v>0.0356464</c:v>
                </c:pt>
                <c:pt idx="29">
                  <c:v>0.037147</c:v>
                </c:pt>
                <c:pt idx="30">
                  <c:v>0.0374944</c:v>
                </c:pt>
                <c:pt idx="31">
                  <c:v>0.0396811</c:v>
                </c:pt>
                <c:pt idx="32">
                  <c:v>0.0387008</c:v>
                </c:pt>
                <c:pt idx="33">
                  <c:v>0.038978</c:v>
                </c:pt>
                <c:pt idx="34">
                  <c:v>0.039791</c:v>
                </c:pt>
                <c:pt idx="35">
                  <c:v>0.0396093</c:v>
                </c:pt>
                <c:pt idx="36">
                  <c:v>0.0409739</c:v>
                </c:pt>
                <c:pt idx="37">
                  <c:v>0.0417728</c:v>
                </c:pt>
                <c:pt idx="38">
                  <c:v>0.042927</c:v>
                </c:pt>
                <c:pt idx="39">
                  <c:v>0.0431612</c:v>
                </c:pt>
                <c:pt idx="40">
                  <c:v>0.0450651</c:v>
                </c:pt>
                <c:pt idx="41">
                  <c:v>0.0457695</c:v>
                </c:pt>
                <c:pt idx="42">
                  <c:v>0.046</c:v>
                </c:pt>
                <c:pt idx="43">
                  <c:v>0.0466353</c:v>
                </c:pt>
                <c:pt idx="44">
                  <c:v>0.0459244</c:v>
                </c:pt>
                <c:pt idx="45">
                  <c:v>0.0474506</c:v>
                </c:pt>
                <c:pt idx="46">
                  <c:v>0.0463307</c:v>
                </c:pt>
                <c:pt idx="47">
                  <c:v>0.048848</c:v>
                </c:pt>
                <c:pt idx="48">
                  <c:v>0.0474887</c:v>
                </c:pt>
                <c:pt idx="49">
                  <c:v>0.0484524</c:v>
                </c:pt>
                <c:pt idx="50">
                  <c:v>0.0475844</c:v>
                </c:pt>
                <c:pt idx="51">
                  <c:v>0.048966</c:v>
                </c:pt>
                <c:pt idx="52">
                  <c:v>0.0502354</c:v>
                </c:pt>
                <c:pt idx="53">
                  <c:v>0.047822</c:v>
                </c:pt>
                <c:pt idx="54">
                  <c:v>0.0448686</c:v>
                </c:pt>
                <c:pt idx="55">
                  <c:v>0.0421775</c:v>
                </c:pt>
                <c:pt idx="56">
                  <c:v>0.0437473</c:v>
                </c:pt>
                <c:pt idx="57">
                  <c:v>0.0414159</c:v>
                </c:pt>
                <c:pt idx="58">
                  <c:v>0.0424767</c:v>
                </c:pt>
                <c:pt idx="59">
                  <c:v>0.0414579</c:v>
                </c:pt>
                <c:pt idx="60">
                  <c:v>0.0369374</c:v>
                </c:pt>
                <c:pt idx="61">
                  <c:v>0.0341569</c:v>
                </c:pt>
                <c:pt idx="62">
                  <c:v>0.0301377</c:v>
                </c:pt>
                <c:pt idx="63">
                  <c:v>0.0241581</c:v>
                </c:pt>
                <c:pt idx="64">
                  <c:v>0.0207031</c:v>
                </c:pt>
                <c:pt idx="65">
                  <c:v>0.0179256</c:v>
                </c:pt>
                <c:pt idx="66">
                  <c:v>0.0157983</c:v>
                </c:pt>
                <c:pt idx="67">
                  <c:v>0.0126681</c:v>
                </c:pt>
                <c:pt idx="68">
                  <c:v>0.0104112</c:v>
                </c:pt>
                <c:pt idx="69">
                  <c:v>0.00785664</c:v>
                </c:pt>
                <c:pt idx="70">
                  <c:v>0.00532338</c:v>
                </c:pt>
                <c:pt idx="71">
                  <c:v>0.00385225</c:v>
                </c:pt>
                <c:pt idx="72">
                  <c:v>0.0035854</c:v>
                </c:pt>
                <c:pt idx="73">
                  <c:v>0.00322031</c:v>
                </c:pt>
                <c:pt idx="74">
                  <c:v>0.00334634</c:v>
                </c:pt>
                <c:pt idx="75">
                  <c:v>0.00148207</c:v>
                </c:pt>
                <c:pt idx="76">
                  <c:v>-0.000180632</c:v>
                </c:pt>
                <c:pt idx="77">
                  <c:v>-0.000263902</c:v>
                </c:pt>
                <c:pt idx="78">
                  <c:v>0.00047087</c:v>
                </c:pt>
                <c:pt idx="79">
                  <c:v>0.00136387</c:v>
                </c:pt>
              </c:numCache>
            </c:numRef>
          </c:yVal>
          <c:smooth val="1"/>
        </c:ser>
        <c:ser>
          <c:idx val="7"/>
          <c:order val="1"/>
          <c:tx>
            <c:v>20 mol % Nb Q</c:v>
          </c:tx>
          <c:spPr>
            <a:ln w="190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'50meV_DOS_data'!$Q$2:$Q$81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'50meV_DOS_data'!$R$2:$R$81</c:f>
              <c:numCache>
                <c:formatCode>General</c:formatCode>
                <c:ptCount val="80"/>
                <c:pt idx="0">
                  <c:v>2.11351E-5</c:v>
                </c:pt>
                <c:pt idx="1">
                  <c:v>0.000188398</c:v>
                </c:pt>
                <c:pt idx="2">
                  <c:v>0.000518358</c:v>
                </c:pt>
                <c:pt idx="3">
                  <c:v>0.00100639</c:v>
                </c:pt>
                <c:pt idx="4">
                  <c:v>0.00164802</c:v>
                </c:pt>
                <c:pt idx="5">
                  <c:v>0.0024389</c:v>
                </c:pt>
                <c:pt idx="6">
                  <c:v>0.00337481</c:v>
                </c:pt>
                <c:pt idx="7">
                  <c:v>0.00445168</c:v>
                </c:pt>
                <c:pt idx="8">
                  <c:v>0.00566555</c:v>
                </c:pt>
                <c:pt idx="9">
                  <c:v>0.00701257</c:v>
                </c:pt>
                <c:pt idx="10">
                  <c:v>0.00848901</c:v>
                </c:pt>
                <c:pt idx="11">
                  <c:v>0.0100912</c:v>
                </c:pt>
                <c:pt idx="12">
                  <c:v>0.0118157</c:v>
                </c:pt>
                <c:pt idx="13">
                  <c:v>0.0136589</c:v>
                </c:pt>
                <c:pt idx="14">
                  <c:v>0.0156177</c:v>
                </c:pt>
                <c:pt idx="15">
                  <c:v>0.0176886</c:v>
                </c:pt>
                <c:pt idx="16">
                  <c:v>0.0197492</c:v>
                </c:pt>
                <c:pt idx="17">
                  <c:v>0.0212767</c:v>
                </c:pt>
                <c:pt idx="18">
                  <c:v>0.0237146</c:v>
                </c:pt>
                <c:pt idx="19">
                  <c:v>0.0248858</c:v>
                </c:pt>
                <c:pt idx="20">
                  <c:v>0.02646</c:v>
                </c:pt>
                <c:pt idx="21">
                  <c:v>0.0274369</c:v>
                </c:pt>
                <c:pt idx="22">
                  <c:v>0.0298631</c:v>
                </c:pt>
                <c:pt idx="23">
                  <c:v>0.0323162</c:v>
                </c:pt>
                <c:pt idx="24">
                  <c:v>0.0328478</c:v>
                </c:pt>
                <c:pt idx="25">
                  <c:v>0.0327867</c:v>
                </c:pt>
                <c:pt idx="26">
                  <c:v>0.0329391</c:v>
                </c:pt>
                <c:pt idx="27">
                  <c:v>0.0334753</c:v>
                </c:pt>
                <c:pt idx="28">
                  <c:v>0.0334687</c:v>
                </c:pt>
                <c:pt idx="29">
                  <c:v>0.0344053</c:v>
                </c:pt>
                <c:pt idx="30">
                  <c:v>0.0344026</c:v>
                </c:pt>
                <c:pt idx="31">
                  <c:v>0.0358405</c:v>
                </c:pt>
                <c:pt idx="32">
                  <c:v>0.0373998</c:v>
                </c:pt>
                <c:pt idx="33">
                  <c:v>0.0390212</c:v>
                </c:pt>
                <c:pt idx="34">
                  <c:v>0.039413</c:v>
                </c:pt>
                <c:pt idx="35">
                  <c:v>0.0388407</c:v>
                </c:pt>
                <c:pt idx="36">
                  <c:v>0.0395287</c:v>
                </c:pt>
                <c:pt idx="37">
                  <c:v>0.0404383</c:v>
                </c:pt>
                <c:pt idx="38">
                  <c:v>0.0440555</c:v>
                </c:pt>
                <c:pt idx="39">
                  <c:v>0.0452264</c:v>
                </c:pt>
                <c:pt idx="40">
                  <c:v>0.0475775</c:v>
                </c:pt>
                <c:pt idx="41">
                  <c:v>0.0484608</c:v>
                </c:pt>
                <c:pt idx="42">
                  <c:v>0.0480408</c:v>
                </c:pt>
                <c:pt idx="43">
                  <c:v>0.0471113</c:v>
                </c:pt>
                <c:pt idx="44">
                  <c:v>0.044667</c:v>
                </c:pt>
                <c:pt idx="45">
                  <c:v>0.0459583</c:v>
                </c:pt>
                <c:pt idx="46">
                  <c:v>0.0462123</c:v>
                </c:pt>
                <c:pt idx="47">
                  <c:v>0.0480891</c:v>
                </c:pt>
                <c:pt idx="48">
                  <c:v>0.0471835</c:v>
                </c:pt>
                <c:pt idx="49">
                  <c:v>0.0475603</c:v>
                </c:pt>
                <c:pt idx="50">
                  <c:v>0.0497102</c:v>
                </c:pt>
                <c:pt idx="51">
                  <c:v>0.0486829</c:v>
                </c:pt>
                <c:pt idx="52">
                  <c:v>0.0494987</c:v>
                </c:pt>
                <c:pt idx="53">
                  <c:v>0.0485237</c:v>
                </c:pt>
                <c:pt idx="54">
                  <c:v>0.0500952</c:v>
                </c:pt>
                <c:pt idx="55">
                  <c:v>0.0430734</c:v>
                </c:pt>
                <c:pt idx="56">
                  <c:v>0.0425683</c:v>
                </c:pt>
                <c:pt idx="57">
                  <c:v>0.0431002</c:v>
                </c:pt>
                <c:pt idx="58">
                  <c:v>0.0424455</c:v>
                </c:pt>
                <c:pt idx="59">
                  <c:v>0.038636</c:v>
                </c:pt>
                <c:pt idx="60">
                  <c:v>0.0329964</c:v>
                </c:pt>
                <c:pt idx="61">
                  <c:v>0.0299045</c:v>
                </c:pt>
                <c:pt idx="62">
                  <c:v>0.0270409</c:v>
                </c:pt>
                <c:pt idx="63">
                  <c:v>0.020929</c:v>
                </c:pt>
                <c:pt idx="64">
                  <c:v>0.0156085</c:v>
                </c:pt>
                <c:pt idx="65">
                  <c:v>0.0118509</c:v>
                </c:pt>
                <c:pt idx="66">
                  <c:v>0.0090341</c:v>
                </c:pt>
                <c:pt idx="67">
                  <c:v>0.00817023</c:v>
                </c:pt>
                <c:pt idx="68">
                  <c:v>0.00827585</c:v>
                </c:pt>
                <c:pt idx="69">
                  <c:v>0.00551554</c:v>
                </c:pt>
                <c:pt idx="70">
                  <c:v>0.00386097</c:v>
                </c:pt>
                <c:pt idx="71">
                  <c:v>0.00377176</c:v>
                </c:pt>
                <c:pt idx="72">
                  <c:v>0.00167926</c:v>
                </c:pt>
                <c:pt idx="73">
                  <c:v>0.000990379</c:v>
                </c:pt>
                <c:pt idx="74">
                  <c:v>0.000531949</c:v>
                </c:pt>
                <c:pt idx="75">
                  <c:v>0.000742753</c:v>
                </c:pt>
                <c:pt idx="76">
                  <c:v>0.000980599</c:v>
                </c:pt>
                <c:pt idx="77">
                  <c:v>-0.00013535</c:v>
                </c:pt>
                <c:pt idx="78">
                  <c:v>-0.00156148</c:v>
                </c:pt>
                <c:pt idx="79">
                  <c:v>-0.000462458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912672"/>
        <c:axId val="-1481908064"/>
      </c:scatterChart>
      <c:valAx>
        <c:axId val="-1481912672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908064"/>
        <c:crosses val="autoZero"/>
        <c:crossBetween val="midCat"/>
      </c:valAx>
      <c:valAx>
        <c:axId val="-1481908064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91267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0"/>
          <c:tx>
            <c:v>18 mol % Nb SC</c:v>
          </c:tx>
          <c:spPr>
            <a:ln w="1905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'50meV_DOS_data'!$E$2:$E$81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'50meV_DOS_data'!$F$2:$F$81</c:f>
              <c:numCache>
                <c:formatCode>General</c:formatCode>
                <c:ptCount val="80"/>
                <c:pt idx="0">
                  <c:v>2.00765E-5</c:v>
                </c:pt>
                <c:pt idx="1">
                  <c:v>0.000178962</c:v>
                </c:pt>
                <c:pt idx="2">
                  <c:v>0.000492391</c:v>
                </c:pt>
                <c:pt idx="3">
                  <c:v>0.000955962</c:v>
                </c:pt>
                <c:pt idx="4">
                  <c:v>0.00156541</c:v>
                </c:pt>
                <c:pt idx="5">
                  <c:v>0.00231657</c:v>
                </c:pt>
                <c:pt idx="6">
                  <c:v>0.00320544</c:v>
                </c:pt>
                <c:pt idx="7">
                  <c:v>0.0042281</c:v>
                </c:pt>
                <c:pt idx="8">
                  <c:v>0.0053808</c:v>
                </c:pt>
                <c:pt idx="9">
                  <c:v>0.00665983</c:v>
                </c:pt>
                <c:pt idx="10">
                  <c:v>0.00806163</c:v>
                </c:pt>
                <c:pt idx="11">
                  <c:v>0.00958272</c:v>
                </c:pt>
                <c:pt idx="12">
                  <c:v>0.0108577</c:v>
                </c:pt>
                <c:pt idx="13">
                  <c:v>0.0126018</c:v>
                </c:pt>
                <c:pt idx="14">
                  <c:v>0.0140851</c:v>
                </c:pt>
                <c:pt idx="15">
                  <c:v>0.0155476</c:v>
                </c:pt>
                <c:pt idx="16">
                  <c:v>0.0170234</c:v>
                </c:pt>
                <c:pt idx="17">
                  <c:v>0.0185583</c:v>
                </c:pt>
                <c:pt idx="18">
                  <c:v>0.0212214</c:v>
                </c:pt>
                <c:pt idx="19">
                  <c:v>0.0213693</c:v>
                </c:pt>
                <c:pt idx="20">
                  <c:v>0.022389</c:v>
                </c:pt>
                <c:pt idx="21">
                  <c:v>0.0243475</c:v>
                </c:pt>
                <c:pt idx="22">
                  <c:v>0.0257714</c:v>
                </c:pt>
                <c:pt idx="23">
                  <c:v>0.0268237</c:v>
                </c:pt>
                <c:pt idx="24">
                  <c:v>0.0278777</c:v>
                </c:pt>
                <c:pt idx="25">
                  <c:v>0.0304596</c:v>
                </c:pt>
                <c:pt idx="26">
                  <c:v>0.031096</c:v>
                </c:pt>
                <c:pt idx="27">
                  <c:v>0.0335705</c:v>
                </c:pt>
                <c:pt idx="28">
                  <c:v>0.03406</c:v>
                </c:pt>
                <c:pt idx="29">
                  <c:v>0.034377</c:v>
                </c:pt>
                <c:pt idx="30">
                  <c:v>0.0355794</c:v>
                </c:pt>
                <c:pt idx="31">
                  <c:v>0.036211</c:v>
                </c:pt>
                <c:pt idx="32">
                  <c:v>0.0374906</c:v>
                </c:pt>
                <c:pt idx="33">
                  <c:v>0.0382395</c:v>
                </c:pt>
                <c:pt idx="34">
                  <c:v>0.039269</c:v>
                </c:pt>
                <c:pt idx="35">
                  <c:v>0.0387536</c:v>
                </c:pt>
                <c:pt idx="36">
                  <c:v>0.0414764</c:v>
                </c:pt>
                <c:pt idx="37">
                  <c:v>0.0431252</c:v>
                </c:pt>
                <c:pt idx="38">
                  <c:v>0.0466938</c:v>
                </c:pt>
                <c:pt idx="39">
                  <c:v>0.0495573</c:v>
                </c:pt>
                <c:pt idx="40">
                  <c:v>0.0523806</c:v>
                </c:pt>
                <c:pt idx="41">
                  <c:v>0.0525213</c:v>
                </c:pt>
                <c:pt idx="42">
                  <c:v>0.0482904</c:v>
                </c:pt>
                <c:pt idx="43">
                  <c:v>0.0470429</c:v>
                </c:pt>
                <c:pt idx="44">
                  <c:v>0.0431807</c:v>
                </c:pt>
                <c:pt idx="45">
                  <c:v>0.0457484</c:v>
                </c:pt>
                <c:pt idx="46">
                  <c:v>0.0480703</c:v>
                </c:pt>
                <c:pt idx="47">
                  <c:v>0.0477327</c:v>
                </c:pt>
                <c:pt idx="48">
                  <c:v>0.0467395</c:v>
                </c:pt>
                <c:pt idx="49">
                  <c:v>0.0466816</c:v>
                </c:pt>
                <c:pt idx="50">
                  <c:v>0.0437343</c:v>
                </c:pt>
                <c:pt idx="51">
                  <c:v>0.0442534</c:v>
                </c:pt>
                <c:pt idx="52">
                  <c:v>0.0479239</c:v>
                </c:pt>
                <c:pt idx="53">
                  <c:v>0.0483817</c:v>
                </c:pt>
                <c:pt idx="54">
                  <c:v>0.0461802</c:v>
                </c:pt>
                <c:pt idx="55">
                  <c:v>0.0465347</c:v>
                </c:pt>
                <c:pt idx="56">
                  <c:v>0.0498825</c:v>
                </c:pt>
                <c:pt idx="57">
                  <c:v>0.0427674</c:v>
                </c:pt>
                <c:pt idx="58">
                  <c:v>0.0379719</c:v>
                </c:pt>
                <c:pt idx="59">
                  <c:v>0.0380615</c:v>
                </c:pt>
                <c:pt idx="60">
                  <c:v>0.0359688</c:v>
                </c:pt>
                <c:pt idx="61">
                  <c:v>0.0314969</c:v>
                </c:pt>
                <c:pt idx="62">
                  <c:v>0.0261806</c:v>
                </c:pt>
                <c:pt idx="63">
                  <c:v>0.0235955</c:v>
                </c:pt>
                <c:pt idx="64">
                  <c:v>0.0209763</c:v>
                </c:pt>
                <c:pt idx="65">
                  <c:v>0.0174536</c:v>
                </c:pt>
                <c:pt idx="66">
                  <c:v>0.0145254</c:v>
                </c:pt>
                <c:pt idx="67">
                  <c:v>0.0131918</c:v>
                </c:pt>
                <c:pt idx="68">
                  <c:v>0.0123415</c:v>
                </c:pt>
                <c:pt idx="69">
                  <c:v>0.00910902</c:v>
                </c:pt>
                <c:pt idx="70">
                  <c:v>0.00613126</c:v>
                </c:pt>
                <c:pt idx="71">
                  <c:v>0.00443351</c:v>
                </c:pt>
                <c:pt idx="72">
                  <c:v>0.0036192</c:v>
                </c:pt>
                <c:pt idx="73">
                  <c:v>0.0031998</c:v>
                </c:pt>
                <c:pt idx="74">
                  <c:v>0.00134774</c:v>
                </c:pt>
                <c:pt idx="75">
                  <c:v>-0.000223407</c:v>
                </c:pt>
                <c:pt idx="76">
                  <c:v>-0.000100722</c:v>
                </c:pt>
                <c:pt idx="77">
                  <c:v>7.97904E-5</c:v>
                </c:pt>
                <c:pt idx="78">
                  <c:v>-0.00158805</c:v>
                </c:pt>
                <c:pt idx="79">
                  <c:v>-0.000494347</c:v>
                </c:pt>
              </c:numCache>
            </c:numRef>
          </c:yVal>
          <c:smooth val="1"/>
        </c:ser>
        <c:ser>
          <c:idx val="4"/>
          <c:order val="1"/>
          <c:tx>
            <c:v>18 mol % Nb Q</c:v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'50meV_DOS_data'!$U$2:$U$81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'50meV_DOS_data'!$V$2:$V$81</c:f>
              <c:numCache>
                <c:formatCode>General</c:formatCode>
                <c:ptCount val="80"/>
                <c:pt idx="0">
                  <c:v>1.49683E-5</c:v>
                </c:pt>
                <c:pt idx="1">
                  <c:v>0.000133426</c:v>
                </c:pt>
                <c:pt idx="2">
                  <c:v>0.000367104</c:v>
                </c:pt>
                <c:pt idx="3">
                  <c:v>0.000712717</c:v>
                </c:pt>
                <c:pt idx="4">
                  <c:v>0.00116708</c:v>
                </c:pt>
                <c:pt idx="5">
                  <c:v>0.0017271</c:v>
                </c:pt>
                <c:pt idx="6">
                  <c:v>0.00238977</c:v>
                </c:pt>
                <c:pt idx="7">
                  <c:v>0.0031522</c:v>
                </c:pt>
                <c:pt idx="8">
                  <c:v>0.00401157</c:v>
                </c:pt>
                <c:pt idx="9">
                  <c:v>0.00496511</c:v>
                </c:pt>
                <c:pt idx="10">
                  <c:v>0.00601014</c:v>
                </c:pt>
                <c:pt idx="11">
                  <c:v>0.00714407</c:v>
                </c:pt>
                <c:pt idx="12">
                  <c:v>0.00836437</c:v>
                </c:pt>
                <c:pt idx="13">
                  <c:v>0.00966858</c:v>
                </c:pt>
                <c:pt idx="14">
                  <c:v>0.0110543</c:v>
                </c:pt>
                <c:pt idx="15">
                  <c:v>0.0125193</c:v>
                </c:pt>
                <c:pt idx="16">
                  <c:v>0.0140613</c:v>
                </c:pt>
                <c:pt idx="17">
                  <c:v>0.015678</c:v>
                </c:pt>
                <c:pt idx="18">
                  <c:v>0.0175776</c:v>
                </c:pt>
                <c:pt idx="19">
                  <c:v>0.018486</c:v>
                </c:pt>
                <c:pt idx="20">
                  <c:v>0.0202228</c:v>
                </c:pt>
                <c:pt idx="21">
                  <c:v>0.0226516</c:v>
                </c:pt>
                <c:pt idx="22">
                  <c:v>0.0251123</c:v>
                </c:pt>
                <c:pt idx="23">
                  <c:v>0.0266724</c:v>
                </c:pt>
                <c:pt idx="24">
                  <c:v>0.0281407</c:v>
                </c:pt>
                <c:pt idx="25">
                  <c:v>0.0304744</c:v>
                </c:pt>
                <c:pt idx="26">
                  <c:v>0.0309274</c:v>
                </c:pt>
                <c:pt idx="27">
                  <c:v>0.0332922</c:v>
                </c:pt>
                <c:pt idx="28">
                  <c:v>0.034465</c:v>
                </c:pt>
                <c:pt idx="29">
                  <c:v>0.0360044</c:v>
                </c:pt>
                <c:pt idx="30">
                  <c:v>0.0376551</c:v>
                </c:pt>
                <c:pt idx="31">
                  <c:v>0.039156</c:v>
                </c:pt>
                <c:pt idx="32">
                  <c:v>0.0386524</c:v>
                </c:pt>
                <c:pt idx="33">
                  <c:v>0.0391088</c:v>
                </c:pt>
                <c:pt idx="34">
                  <c:v>0.0404799</c:v>
                </c:pt>
                <c:pt idx="35">
                  <c:v>0.039217</c:v>
                </c:pt>
                <c:pt idx="36">
                  <c:v>0.0395293</c:v>
                </c:pt>
                <c:pt idx="37">
                  <c:v>0.0400849</c:v>
                </c:pt>
                <c:pt idx="38">
                  <c:v>0.0432247</c:v>
                </c:pt>
                <c:pt idx="39">
                  <c:v>0.0420997</c:v>
                </c:pt>
                <c:pt idx="40">
                  <c:v>0.0429138</c:v>
                </c:pt>
                <c:pt idx="41">
                  <c:v>0.0456566</c:v>
                </c:pt>
                <c:pt idx="42">
                  <c:v>0.044539</c:v>
                </c:pt>
                <c:pt idx="43">
                  <c:v>0.0434996</c:v>
                </c:pt>
                <c:pt idx="44">
                  <c:v>0.0429493</c:v>
                </c:pt>
                <c:pt idx="45">
                  <c:v>0.0496226</c:v>
                </c:pt>
                <c:pt idx="46">
                  <c:v>0.0570692</c:v>
                </c:pt>
                <c:pt idx="47">
                  <c:v>0.0529109</c:v>
                </c:pt>
                <c:pt idx="48">
                  <c:v>0.0513458</c:v>
                </c:pt>
                <c:pt idx="49">
                  <c:v>0.0508896</c:v>
                </c:pt>
                <c:pt idx="50">
                  <c:v>0.0512963</c:v>
                </c:pt>
                <c:pt idx="51">
                  <c:v>0.0509396</c:v>
                </c:pt>
                <c:pt idx="52">
                  <c:v>0.053649</c:v>
                </c:pt>
                <c:pt idx="53">
                  <c:v>0.0532007</c:v>
                </c:pt>
                <c:pt idx="54">
                  <c:v>0.0506288</c:v>
                </c:pt>
                <c:pt idx="55">
                  <c:v>0.0468653</c:v>
                </c:pt>
                <c:pt idx="56">
                  <c:v>0.0472584</c:v>
                </c:pt>
                <c:pt idx="57">
                  <c:v>0.0430854</c:v>
                </c:pt>
                <c:pt idx="58">
                  <c:v>0.0406225</c:v>
                </c:pt>
                <c:pt idx="59">
                  <c:v>0.0413382</c:v>
                </c:pt>
                <c:pt idx="60">
                  <c:v>0.0380539</c:v>
                </c:pt>
                <c:pt idx="61">
                  <c:v>0.0335754</c:v>
                </c:pt>
                <c:pt idx="62">
                  <c:v>0.0305653</c:v>
                </c:pt>
                <c:pt idx="63">
                  <c:v>0.0259862</c:v>
                </c:pt>
                <c:pt idx="64">
                  <c:v>0.0220706</c:v>
                </c:pt>
                <c:pt idx="65">
                  <c:v>0.0192033</c:v>
                </c:pt>
                <c:pt idx="66">
                  <c:v>0.0149978</c:v>
                </c:pt>
                <c:pt idx="67">
                  <c:v>0.0116672</c:v>
                </c:pt>
                <c:pt idx="68">
                  <c:v>0.0103679</c:v>
                </c:pt>
                <c:pt idx="69">
                  <c:v>0.00685594</c:v>
                </c:pt>
                <c:pt idx="70">
                  <c:v>0.00354207</c:v>
                </c:pt>
                <c:pt idx="71">
                  <c:v>0.00263604</c:v>
                </c:pt>
                <c:pt idx="72">
                  <c:v>0.00186339</c:v>
                </c:pt>
                <c:pt idx="73">
                  <c:v>0.00233018</c:v>
                </c:pt>
                <c:pt idx="74">
                  <c:v>0.00158631</c:v>
                </c:pt>
                <c:pt idx="75">
                  <c:v>0.000600637</c:v>
                </c:pt>
                <c:pt idx="76">
                  <c:v>-0.000160407</c:v>
                </c:pt>
                <c:pt idx="77">
                  <c:v>0.000303225</c:v>
                </c:pt>
                <c:pt idx="78">
                  <c:v>0.000354147</c:v>
                </c:pt>
                <c:pt idx="79">
                  <c:v>-0.000511601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878400"/>
        <c:axId val="-1481873696"/>
      </c:scatterChart>
      <c:valAx>
        <c:axId val="-1481878400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73696"/>
        <c:crosses val="autoZero"/>
        <c:crossBetween val="midCat"/>
      </c:valAx>
      <c:valAx>
        <c:axId val="-1481873696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7840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v>12 mol % Nb SC</c:v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'50meV_DOS_data'!$I$2:$I$81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'50meV_DOS_data'!$J$2:$J$81</c:f>
              <c:numCache>
                <c:formatCode>General</c:formatCode>
                <c:ptCount val="80"/>
                <c:pt idx="0">
                  <c:v>1.71678E-5</c:v>
                </c:pt>
                <c:pt idx="1">
                  <c:v>0.000153033</c:v>
                </c:pt>
                <c:pt idx="2">
                  <c:v>0.000421049</c:v>
                </c:pt>
                <c:pt idx="3">
                  <c:v>0.00081745</c:v>
                </c:pt>
                <c:pt idx="4">
                  <c:v>0.00133858</c:v>
                </c:pt>
                <c:pt idx="5">
                  <c:v>0.00198089</c:v>
                </c:pt>
                <c:pt idx="6">
                  <c:v>0.00274094</c:v>
                </c:pt>
                <c:pt idx="7">
                  <c:v>0.0036154</c:v>
                </c:pt>
                <c:pt idx="8">
                  <c:v>0.00460104</c:v>
                </c:pt>
                <c:pt idx="9">
                  <c:v>0.00569472</c:v>
                </c:pt>
                <c:pt idx="10">
                  <c:v>0.00689338</c:v>
                </c:pt>
                <c:pt idx="11">
                  <c:v>0.00819404</c:v>
                </c:pt>
                <c:pt idx="12">
                  <c:v>0.00959382</c:v>
                </c:pt>
                <c:pt idx="13">
                  <c:v>0.0110899</c:v>
                </c:pt>
                <c:pt idx="14">
                  <c:v>0.0126797</c:v>
                </c:pt>
                <c:pt idx="15">
                  <c:v>0.0143604</c:v>
                </c:pt>
                <c:pt idx="16">
                  <c:v>0.0157403</c:v>
                </c:pt>
                <c:pt idx="17">
                  <c:v>0.0170528</c:v>
                </c:pt>
                <c:pt idx="18">
                  <c:v>0.019268</c:v>
                </c:pt>
                <c:pt idx="19">
                  <c:v>0.0204162</c:v>
                </c:pt>
                <c:pt idx="20">
                  <c:v>0.0221505</c:v>
                </c:pt>
                <c:pt idx="21">
                  <c:v>0.0232236</c:v>
                </c:pt>
                <c:pt idx="22">
                  <c:v>0.0251871</c:v>
                </c:pt>
                <c:pt idx="23">
                  <c:v>0.0269444</c:v>
                </c:pt>
                <c:pt idx="24">
                  <c:v>0.0287208</c:v>
                </c:pt>
                <c:pt idx="25">
                  <c:v>0.0316641</c:v>
                </c:pt>
                <c:pt idx="26">
                  <c:v>0.0315761</c:v>
                </c:pt>
                <c:pt idx="27">
                  <c:v>0.0332165</c:v>
                </c:pt>
                <c:pt idx="28">
                  <c:v>0.0337471</c:v>
                </c:pt>
                <c:pt idx="29">
                  <c:v>0.0349482</c:v>
                </c:pt>
                <c:pt idx="30">
                  <c:v>0.0360628</c:v>
                </c:pt>
                <c:pt idx="31">
                  <c:v>0.038802</c:v>
                </c:pt>
                <c:pt idx="32">
                  <c:v>0.0401073</c:v>
                </c:pt>
                <c:pt idx="33">
                  <c:v>0.03833</c:v>
                </c:pt>
                <c:pt idx="34">
                  <c:v>0.0398704</c:v>
                </c:pt>
                <c:pt idx="35">
                  <c:v>0.0386548</c:v>
                </c:pt>
                <c:pt idx="36">
                  <c:v>0.0391148</c:v>
                </c:pt>
                <c:pt idx="37">
                  <c:v>0.039293</c:v>
                </c:pt>
                <c:pt idx="38">
                  <c:v>0.0433138</c:v>
                </c:pt>
                <c:pt idx="39">
                  <c:v>0.0454563</c:v>
                </c:pt>
                <c:pt idx="40">
                  <c:v>0.0456625</c:v>
                </c:pt>
                <c:pt idx="41">
                  <c:v>0.0449606</c:v>
                </c:pt>
                <c:pt idx="42">
                  <c:v>0.0440173</c:v>
                </c:pt>
                <c:pt idx="43">
                  <c:v>0.0444848</c:v>
                </c:pt>
                <c:pt idx="44">
                  <c:v>0.0440897</c:v>
                </c:pt>
                <c:pt idx="45">
                  <c:v>0.0439144</c:v>
                </c:pt>
                <c:pt idx="46">
                  <c:v>0.0446441</c:v>
                </c:pt>
                <c:pt idx="47">
                  <c:v>0.047663</c:v>
                </c:pt>
                <c:pt idx="48">
                  <c:v>0.0493382</c:v>
                </c:pt>
                <c:pt idx="49">
                  <c:v>0.0500897</c:v>
                </c:pt>
                <c:pt idx="50">
                  <c:v>0.0488365</c:v>
                </c:pt>
                <c:pt idx="51">
                  <c:v>0.0492367</c:v>
                </c:pt>
                <c:pt idx="52">
                  <c:v>0.0497268</c:v>
                </c:pt>
                <c:pt idx="53">
                  <c:v>0.0497957</c:v>
                </c:pt>
                <c:pt idx="54">
                  <c:v>0.0495758</c:v>
                </c:pt>
                <c:pt idx="55">
                  <c:v>0.0475454</c:v>
                </c:pt>
                <c:pt idx="56">
                  <c:v>0.0464521</c:v>
                </c:pt>
                <c:pt idx="57">
                  <c:v>0.0427867</c:v>
                </c:pt>
                <c:pt idx="58">
                  <c:v>0.0402449</c:v>
                </c:pt>
                <c:pt idx="59">
                  <c:v>0.0399239</c:v>
                </c:pt>
                <c:pt idx="60">
                  <c:v>0.0390336</c:v>
                </c:pt>
                <c:pt idx="61">
                  <c:v>0.0364416</c:v>
                </c:pt>
                <c:pt idx="62">
                  <c:v>0.0320339</c:v>
                </c:pt>
                <c:pt idx="63">
                  <c:v>0.0273033</c:v>
                </c:pt>
                <c:pt idx="64">
                  <c:v>0.0237598</c:v>
                </c:pt>
                <c:pt idx="65">
                  <c:v>0.0217717</c:v>
                </c:pt>
                <c:pt idx="66">
                  <c:v>0.0189386</c:v>
                </c:pt>
                <c:pt idx="67">
                  <c:v>0.0131133</c:v>
                </c:pt>
                <c:pt idx="68">
                  <c:v>0.0100908</c:v>
                </c:pt>
                <c:pt idx="69">
                  <c:v>0.00747209</c:v>
                </c:pt>
                <c:pt idx="70">
                  <c:v>0.00485596</c:v>
                </c:pt>
                <c:pt idx="71">
                  <c:v>0.00233158</c:v>
                </c:pt>
                <c:pt idx="72">
                  <c:v>0.000639654</c:v>
                </c:pt>
                <c:pt idx="73">
                  <c:v>0.000689929</c:v>
                </c:pt>
                <c:pt idx="74">
                  <c:v>0.0010259</c:v>
                </c:pt>
                <c:pt idx="75">
                  <c:v>-0.000998056</c:v>
                </c:pt>
                <c:pt idx="76">
                  <c:v>-0.001046</c:v>
                </c:pt>
                <c:pt idx="77">
                  <c:v>-0.000197312</c:v>
                </c:pt>
                <c:pt idx="78">
                  <c:v>0.000903751</c:v>
                </c:pt>
                <c:pt idx="79">
                  <c:v>-0.000645349</c:v>
                </c:pt>
              </c:numCache>
            </c:numRef>
          </c:yVal>
          <c:smooth val="1"/>
        </c:ser>
        <c:ser>
          <c:idx val="5"/>
          <c:order val="1"/>
          <c:tx>
            <c:v>12 mol % Nb Q</c:v>
          </c:tx>
          <c:spPr>
            <a:ln w="19050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'50meV_DOS_data'!$Y$2:$Y$81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'50meV_DOS_data'!$Z$2:$Z$81</c:f>
              <c:numCache>
                <c:formatCode>General</c:formatCode>
                <c:ptCount val="80"/>
                <c:pt idx="0">
                  <c:v>1.52939E-5</c:v>
                </c:pt>
                <c:pt idx="1">
                  <c:v>0.00013633</c:v>
                </c:pt>
                <c:pt idx="2">
                  <c:v>0.000375098</c:v>
                </c:pt>
                <c:pt idx="3">
                  <c:v>0.000728251</c:v>
                </c:pt>
                <c:pt idx="4">
                  <c:v>0.00119254</c:v>
                </c:pt>
                <c:pt idx="5">
                  <c:v>0.00176482</c:v>
                </c:pt>
                <c:pt idx="6">
                  <c:v>0.00244202</c:v>
                </c:pt>
                <c:pt idx="7">
                  <c:v>0.00322116</c:v>
                </c:pt>
                <c:pt idx="8">
                  <c:v>0.00409937</c:v>
                </c:pt>
                <c:pt idx="9">
                  <c:v>0.00507384</c:v>
                </c:pt>
                <c:pt idx="10">
                  <c:v>0.00614187</c:v>
                </c:pt>
                <c:pt idx="11">
                  <c:v>0.00730081</c:v>
                </c:pt>
                <c:pt idx="12">
                  <c:v>0.00854809</c:v>
                </c:pt>
                <c:pt idx="13">
                  <c:v>0.00988119</c:v>
                </c:pt>
                <c:pt idx="14">
                  <c:v>0.0112977</c:v>
                </c:pt>
                <c:pt idx="15">
                  <c:v>0.0127951</c:v>
                </c:pt>
                <c:pt idx="16">
                  <c:v>0.0143713</c:v>
                </c:pt>
                <c:pt idx="17">
                  <c:v>0.0160239</c:v>
                </c:pt>
                <c:pt idx="18">
                  <c:v>0.0177507</c:v>
                </c:pt>
                <c:pt idx="19">
                  <c:v>0.0195497</c:v>
                </c:pt>
                <c:pt idx="20">
                  <c:v>0.0215316</c:v>
                </c:pt>
                <c:pt idx="21">
                  <c:v>0.0233175</c:v>
                </c:pt>
                <c:pt idx="22">
                  <c:v>0.0257028</c:v>
                </c:pt>
                <c:pt idx="23">
                  <c:v>0.0279238</c:v>
                </c:pt>
                <c:pt idx="24">
                  <c:v>0.0291798</c:v>
                </c:pt>
                <c:pt idx="25">
                  <c:v>0.0310946</c:v>
                </c:pt>
                <c:pt idx="26">
                  <c:v>0.0325657</c:v>
                </c:pt>
                <c:pt idx="27">
                  <c:v>0.034659</c:v>
                </c:pt>
                <c:pt idx="28">
                  <c:v>0.0358986</c:v>
                </c:pt>
                <c:pt idx="29">
                  <c:v>0.0379146</c:v>
                </c:pt>
                <c:pt idx="30">
                  <c:v>0.0391037</c:v>
                </c:pt>
                <c:pt idx="31">
                  <c:v>0.0374062</c:v>
                </c:pt>
                <c:pt idx="32">
                  <c:v>0.0369772</c:v>
                </c:pt>
                <c:pt idx="33">
                  <c:v>0.0369787</c:v>
                </c:pt>
                <c:pt idx="34">
                  <c:v>0.0369993</c:v>
                </c:pt>
                <c:pt idx="35">
                  <c:v>0.0354446</c:v>
                </c:pt>
                <c:pt idx="36">
                  <c:v>0.0369956</c:v>
                </c:pt>
                <c:pt idx="37">
                  <c:v>0.0385581</c:v>
                </c:pt>
                <c:pt idx="38">
                  <c:v>0.0423795</c:v>
                </c:pt>
                <c:pt idx="39">
                  <c:v>0.0461631</c:v>
                </c:pt>
                <c:pt idx="40">
                  <c:v>0.0421907</c:v>
                </c:pt>
                <c:pt idx="41">
                  <c:v>0.0426813</c:v>
                </c:pt>
                <c:pt idx="42">
                  <c:v>0.0437062</c:v>
                </c:pt>
                <c:pt idx="43">
                  <c:v>0.0436506</c:v>
                </c:pt>
                <c:pt idx="44">
                  <c:v>0.041856</c:v>
                </c:pt>
                <c:pt idx="45">
                  <c:v>0.0420818</c:v>
                </c:pt>
                <c:pt idx="46">
                  <c:v>0.0430572</c:v>
                </c:pt>
                <c:pt idx="47">
                  <c:v>0.0459211</c:v>
                </c:pt>
                <c:pt idx="48">
                  <c:v>0.0496709</c:v>
                </c:pt>
                <c:pt idx="49">
                  <c:v>0.0504069</c:v>
                </c:pt>
                <c:pt idx="50">
                  <c:v>0.0482632</c:v>
                </c:pt>
                <c:pt idx="51">
                  <c:v>0.050598</c:v>
                </c:pt>
                <c:pt idx="52">
                  <c:v>0.0527285</c:v>
                </c:pt>
                <c:pt idx="53">
                  <c:v>0.052738</c:v>
                </c:pt>
                <c:pt idx="54">
                  <c:v>0.0514056</c:v>
                </c:pt>
                <c:pt idx="55">
                  <c:v>0.0476602</c:v>
                </c:pt>
                <c:pt idx="56">
                  <c:v>0.0480337</c:v>
                </c:pt>
                <c:pt idx="57">
                  <c:v>0.0452042</c:v>
                </c:pt>
                <c:pt idx="58">
                  <c:v>0.0425428</c:v>
                </c:pt>
                <c:pt idx="59">
                  <c:v>0.0454717</c:v>
                </c:pt>
                <c:pt idx="60">
                  <c:v>0.0476946</c:v>
                </c:pt>
                <c:pt idx="61">
                  <c:v>0.0391736</c:v>
                </c:pt>
                <c:pt idx="62">
                  <c:v>0.0336816</c:v>
                </c:pt>
                <c:pt idx="63">
                  <c:v>0.0298375</c:v>
                </c:pt>
                <c:pt idx="64">
                  <c:v>0.025518</c:v>
                </c:pt>
                <c:pt idx="65">
                  <c:v>0.0210178</c:v>
                </c:pt>
                <c:pt idx="66">
                  <c:v>0.0166839</c:v>
                </c:pt>
                <c:pt idx="67">
                  <c:v>0.0111707</c:v>
                </c:pt>
                <c:pt idx="68">
                  <c:v>0.00948501</c:v>
                </c:pt>
                <c:pt idx="69">
                  <c:v>0.00636594</c:v>
                </c:pt>
                <c:pt idx="70">
                  <c:v>0.00300186</c:v>
                </c:pt>
                <c:pt idx="71">
                  <c:v>0.00185328</c:v>
                </c:pt>
                <c:pt idx="72">
                  <c:v>-0.00012081</c:v>
                </c:pt>
                <c:pt idx="73">
                  <c:v>-0.000164207</c:v>
                </c:pt>
                <c:pt idx="74">
                  <c:v>0.000929745</c:v>
                </c:pt>
                <c:pt idx="75">
                  <c:v>0.000792972</c:v>
                </c:pt>
                <c:pt idx="76">
                  <c:v>0.000895222</c:v>
                </c:pt>
                <c:pt idx="77">
                  <c:v>0.0010813</c:v>
                </c:pt>
                <c:pt idx="78">
                  <c:v>0.000627359</c:v>
                </c:pt>
                <c:pt idx="79">
                  <c:v>0.000136482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846032"/>
        <c:axId val="-1481842640"/>
      </c:scatterChart>
      <c:valAx>
        <c:axId val="-1481846032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</a:t>
                </a:r>
                <a:r>
                  <a:rPr lang="en-US" sz="1400" baseline="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42640"/>
        <c:crosses val="autoZero"/>
        <c:crossBetween val="midCat"/>
      </c:valAx>
      <c:valAx>
        <c:axId val="-1481842640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baseline="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baseline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4603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3"/>
          <c:order val="0"/>
          <c:tx>
            <c:v>10 mol % Nb SC</c:v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'50meV_DOS_data'!$M$2:$M$81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'50meV_DOS_data'!$N$2:$N$81</c:f>
              <c:numCache>
                <c:formatCode>General</c:formatCode>
                <c:ptCount val="80"/>
                <c:pt idx="0">
                  <c:v>1.58985E-5</c:v>
                </c:pt>
                <c:pt idx="1">
                  <c:v>0.000141718</c:v>
                </c:pt>
                <c:pt idx="2">
                  <c:v>0.000389917</c:v>
                </c:pt>
                <c:pt idx="3">
                  <c:v>0.000757008</c:v>
                </c:pt>
                <c:pt idx="4">
                  <c:v>0.00123961</c:v>
                </c:pt>
                <c:pt idx="5">
                  <c:v>0.00183444</c:v>
                </c:pt>
                <c:pt idx="6">
                  <c:v>0.00253832</c:v>
                </c:pt>
                <c:pt idx="7">
                  <c:v>0.00334814</c:v>
                </c:pt>
                <c:pt idx="8">
                  <c:v>0.0042609</c:v>
                </c:pt>
                <c:pt idx="9">
                  <c:v>0.00527368</c:v>
                </c:pt>
                <c:pt idx="10">
                  <c:v>0.00638367</c:v>
                </c:pt>
                <c:pt idx="11">
                  <c:v>0.00758808</c:v>
                </c:pt>
                <c:pt idx="12">
                  <c:v>0.00888425</c:v>
                </c:pt>
                <c:pt idx="13">
                  <c:v>0.0102696</c:v>
                </c:pt>
                <c:pt idx="14">
                  <c:v>0.0117416</c:v>
                </c:pt>
                <c:pt idx="15">
                  <c:v>0.0132977</c:v>
                </c:pt>
                <c:pt idx="16">
                  <c:v>0.0143072</c:v>
                </c:pt>
                <c:pt idx="17">
                  <c:v>0.0151955</c:v>
                </c:pt>
                <c:pt idx="18">
                  <c:v>0.0174349</c:v>
                </c:pt>
                <c:pt idx="19">
                  <c:v>0.0183879</c:v>
                </c:pt>
                <c:pt idx="20">
                  <c:v>0.0199033</c:v>
                </c:pt>
                <c:pt idx="21">
                  <c:v>0.0217063</c:v>
                </c:pt>
                <c:pt idx="22">
                  <c:v>0.0238008</c:v>
                </c:pt>
                <c:pt idx="23">
                  <c:v>0.0260535</c:v>
                </c:pt>
                <c:pt idx="24">
                  <c:v>0.0271022</c:v>
                </c:pt>
                <c:pt idx="25">
                  <c:v>0.0292461</c:v>
                </c:pt>
                <c:pt idx="26">
                  <c:v>0.0304092</c:v>
                </c:pt>
                <c:pt idx="27">
                  <c:v>0.0329015</c:v>
                </c:pt>
                <c:pt idx="28">
                  <c:v>0.0344954</c:v>
                </c:pt>
                <c:pt idx="29">
                  <c:v>0.0358955</c:v>
                </c:pt>
                <c:pt idx="30">
                  <c:v>0.0354084</c:v>
                </c:pt>
                <c:pt idx="31">
                  <c:v>0.036924</c:v>
                </c:pt>
                <c:pt idx="32">
                  <c:v>0.039029</c:v>
                </c:pt>
                <c:pt idx="33">
                  <c:v>0.038</c:v>
                </c:pt>
                <c:pt idx="34">
                  <c:v>0.0390538</c:v>
                </c:pt>
                <c:pt idx="35">
                  <c:v>0.0383288</c:v>
                </c:pt>
                <c:pt idx="36">
                  <c:v>0.0406191</c:v>
                </c:pt>
                <c:pt idx="37">
                  <c:v>0.0410682</c:v>
                </c:pt>
                <c:pt idx="38">
                  <c:v>0.0426298</c:v>
                </c:pt>
                <c:pt idx="39">
                  <c:v>0.043589</c:v>
                </c:pt>
                <c:pt idx="40">
                  <c:v>0.0431756</c:v>
                </c:pt>
                <c:pt idx="41">
                  <c:v>0.0439877</c:v>
                </c:pt>
                <c:pt idx="42">
                  <c:v>0.0441475</c:v>
                </c:pt>
                <c:pt idx="43">
                  <c:v>0.0431869</c:v>
                </c:pt>
                <c:pt idx="44">
                  <c:v>0.0431996</c:v>
                </c:pt>
                <c:pt idx="45">
                  <c:v>0.0458545</c:v>
                </c:pt>
                <c:pt idx="46">
                  <c:v>0.0452611</c:v>
                </c:pt>
                <c:pt idx="47">
                  <c:v>0.0453389</c:v>
                </c:pt>
                <c:pt idx="48">
                  <c:v>0.0473254</c:v>
                </c:pt>
                <c:pt idx="49">
                  <c:v>0.0502487</c:v>
                </c:pt>
                <c:pt idx="50">
                  <c:v>0.0511526</c:v>
                </c:pt>
                <c:pt idx="51">
                  <c:v>0.0481223</c:v>
                </c:pt>
                <c:pt idx="52">
                  <c:v>0.0502912</c:v>
                </c:pt>
                <c:pt idx="53">
                  <c:v>0.0524965</c:v>
                </c:pt>
                <c:pt idx="54">
                  <c:v>0.0509777</c:v>
                </c:pt>
                <c:pt idx="55">
                  <c:v>0.0507805</c:v>
                </c:pt>
                <c:pt idx="56">
                  <c:v>0.0500113</c:v>
                </c:pt>
                <c:pt idx="57">
                  <c:v>0.0469131</c:v>
                </c:pt>
                <c:pt idx="58">
                  <c:v>0.0471263</c:v>
                </c:pt>
                <c:pt idx="59">
                  <c:v>0.0449546</c:v>
                </c:pt>
                <c:pt idx="60">
                  <c:v>0.0410918</c:v>
                </c:pt>
                <c:pt idx="61">
                  <c:v>0.0379078</c:v>
                </c:pt>
                <c:pt idx="62">
                  <c:v>0.0340589</c:v>
                </c:pt>
                <c:pt idx="63">
                  <c:v>0.0287793</c:v>
                </c:pt>
                <c:pt idx="64">
                  <c:v>0.025518</c:v>
                </c:pt>
                <c:pt idx="65">
                  <c:v>0.0215629</c:v>
                </c:pt>
                <c:pt idx="66">
                  <c:v>0.0173522</c:v>
                </c:pt>
                <c:pt idx="67">
                  <c:v>0.0130189</c:v>
                </c:pt>
                <c:pt idx="68">
                  <c:v>0.00971009</c:v>
                </c:pt>
                <c:pt idx="69">
                  <c:v>0.00699429</c:v>
                </c:pt>
                <c:pt idx="70">
                  <c:v>0.00383572</c:v>
                </c:pt>
                <c:pt idx="71">
                  <c:v>0.00328569</c:v>
                </c:pt>
                <c:pt idx="72">
                  <c:v>0.00153884</c:v>
                </c:pt>
                <c:pt idx="73">
                  <c:v>0.00141957</c:v>
                </c:pt>
                <c:pt idx="74">
                  <c:v>0.000251697</c:v>
                </c:pt>
                <c:pt idx="75">
                  <c:v>-0.001051</c:v>
                </c:pt>
                <c:pt idx="76">
                  <c:v>0.000455142</c:v>
                </c:pt>
                <c:pt idx="77">
                  <c:v>0.000198449</c:v>
                </c:pt>
                <c:pt idx="78">
                  <c:v>-0.00047029</c:v>
                </c:pt>
                <c:pt idx="79">
                  <c:v>-0.000178992</c:v>
                </c:pt>
              </c:numCache>
            </c:numRef>
          </c:yVal>
          <c:smooth val="1"/>
        </c:ser>
        <c:ser>
          <c:idx val="6"/>
          <c:order val="1"/>
          <c:tx>
            <c:v>10 mol % Nb Q</c:v>
          </c:tx>
          <c:spPr>
            <a:ln w="19050" cap="rnd">
              <a:solidFill>
                <a:srgbClr val="00B05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'50meV_DOS_data'!$AC$2:$AC$81</c:f>
              <c:numCache>
                <c:formatCode>General</c:formatCode>
                <c:ptCount val="80"/>
                <c:pt idx="0">
                  <c:v>0.25</c:v>
                </c:pt>
                <c:pt idx="1">
                  <c:v>0.75</c:v>
                </c:pt>
                <c:pt idx="2">
                  <c:v>1.25</c:v>
                </c:pt>
                <c:pt idx="3">
                  <c:v>1.75</c:v>
                </c:pt>
                <c:pt idx="4">
                  <c:v>2.25</c:v>
                </c:pt>
                <c:pt idx="5">
                  <c:v>2.75</c:v>
                </c:pt>
                <c:pt idx="6">
                  <c:v>3.25</c:v>
                </c:pt>
                <c:pt idx="7">
                  <c:v>3.75</c:v>
                </c:pt>
                <c:pt idx="8">
                  <c:v>4.25</c:v>
                </c:pt>
                <c:pt idx="9">
                  <c:v>4.75</c:v>
                </c:pt>
                <c:pt idx="10">
                  <c:v>5.25</c:v>
                </c:pt>
                <c:pt idx="11">
                  <c:v>5.75</c:v>
                </c:pt>
                <c:pt idx="12">
                  <c:v>6.25</c:v>
                </c:pt>
                <c:pt idx="13">
                  <c:v>6.75</c:v>
                </c:pt>
                <c:pt idx="14">
                  <c:v>7.25</c:v>
                </c:pt>
                <c:pt idx="15">
                  <c:v>7.75</c:v>
                </c:pt>
                <c:pt idx="16">
                  <c:v>8.25</c:v>
                </c:pt>
                <c:pt idx="17">
                  <c:v>8.75</c:v>
                </c:pt>
                <c:pt idx="18">
                  <c:v>9.25</c:v>
                </c:pt>
                <c:pt idx="19">
                  <c:v>9.75</c:v>
                </c:pt>
                <c:pt idx="20">
                  <c:v>10.25</c:v>
                </c:pt>
                <c:pt idx="21">
                  <c:v>10.75</c:v>
                </c:pt>
                <c:pt idx="22">
                  <c:v>11.25</c:v>
                </c:pt>
                <c:pt idx="23">
                  <c:v>11.75</c:v>
                </c:pt>
                <c:pt idx="24">
                  <c:v>12.25</c:v>
                </c:pt>
                <c:pt idx="25">
                  <c:v>12.75</c:v>
                </c:pt>
                <c:pt idx="26">
                  <c:v>13.25</c:v>
                </c:pt>
                <c:pt idx="27">
                  <c:v>13.75</c:v>
                </c:pt>
                <c:pt idx="28">
                  <c:v>14.25</c:v>
                </c:pt>
                <c:pt idx="29">
                  <c:v>14.75</c:v>
                </c:pt>
                <c:pt idx="30">
                  <c:v>15.25</c:v>
                </c:pt>
                <c:pt idx="31">
                  <c:v>15.75</c:v>
                </c:pt>
                <c:pt idx="32">
                  <c:v>16.25</c:v>
                </c:pt>
                <c:pt idx="33">
                  <c:v>16.75</c:v>
                </c:pt>
                <c:pt idx="34">
                  <c:v>17.25</c:v>
                </c:pt>
                <c:pt idx="35">
                  <c:v>17.75</c:v>
                </c:pt>
                <c:pt idx="36">
                  <c:v>18.25</c:v>
                </c:pt>
                <c:pt idx="37">
                  <c:v>18.75</c:v>
                </c:pt>
                <c:pt idx="38">
                  <c:v>19.25</c:v>
                </c:pt>
                <c:pt idx="39">
                  <c:v>19.75</c:v>
                </c:pt>
                <c:pt idx="40">
                  <c:v>20.25</c:v>
                </c:pt>
                <c:pt idx="41">
                  <c:v>20.75</c:v>
                </c:pt>
                <c:pt idx="42">
                  <c:v>21.25</c:v>
                </c:pt>
                <c:pt idx="43">
                  <c:v>21.75</c:v>
                </c:pt>
                <c:pt idx="44">
                  <c:v>22.25</c:v>
                </c:pt>
                <c:pt idx="45">
                  <c:v>22.75</c:v>
                </c:pt>
                <c:pt idx="46">
                  <c:v>23.25</c:v>
                </c:pt>
                <c:pt idx="47">
                  <c:v>23.75</c:v>
                </c:pt>
                <c:pt idx="48">
                  <c:v>24.25</c:v>
                </c:pt>
                <c:pt idx="49">
                  <c:v>24.75</c:v>
                </c:pt>
                <c:pt idx="50">
                  <c:v>25.25</c:v>
                </c:pt>
                <c:pt idx="51">
                  <c:v>25.75</c:v>
                </c:pt>
                <c:pt idx="52">
                  <c:v>26.25</c:v>
                </c:pt>
                <c:pt idx="53">
                  <c:v>26.75</c:v>
                </c:pt>
                <c:pt idx="54">
                  <c:v>27.25</c:v>
                </c:pt>
                <c:pt idx="55">
                  <c:v>27.75</c:v>
                </c:pt>
                <c:pt idx="56">
                  <c:v>28.25</c:v>
                </c:pt>
                <c:pt idx="57">
                  <c:v>28.75</c:v>
                </c:pt>
                <c:pt idx="58">
                  <c:v>29.25</c:v>
                </c:pt>
                <c:pt idx="59">
                  <c:v>29.75</c:v>
                </c:pt>
                <c:pt idx="60">
                  <c:v>30.25</c:v>
                </c:pt>
                <c:pt idx="61">
                  <c:v>30.75</c:v>
                </c:pt>
                <c:pt idx="62">
                  <c:v>31.25</c:v>
                </c:pt>
                <c:pt idx="63">
                  <c:v>31.75</c:v>
                </c:pt>
                <c:pt idx="64">
                  <c:v>32.25</c:v>
                </c:pt>
                <c:pt idx="65">
                  <c:v>32.75</c:v>
                </c:pt>
                <c:pt idx="66">
                  <c:v>33.25</c:v>
                </c:pt>
                <c:pt idx="67">
                  <c:v>33.75</c:v>
                </c:pt>
                <c:pt idx="68">
                  <c:v>34.25</c:v>
                </c:pt>
                <c:pt idx="69">
                  <c:v>34.75</c:v>
                </c:pt>
                <c:pt idx="70">
                  <c:v>35.25</c:v>
                </c:pt>
                <c:pt idx="71">
                  <c:v>35.75</c:v>
                </c:pt>
                <c:pt idx="72">
                  <c:v>36.25</c:v>
                </c:pt>
                <c:pt idx="73">
                  <c:v>36.75</c:v>
                </c:pt>
                <c:pt idx="74">
                  <c:v>37.25</c:v>
                </c:pt>
                <c:pt idx="75">
                  <c:v>37.75</c:v>
                </c:pt>
                <c:pt idx="76">
                  <c:v>38.25</c:v>
                </c:pt>
                <c:pt idx="77">
                  <c:v>38.75</c:v>
                </c:pt>
                <c:pt idx="78">
                  <c:v>39.25</c:v>
                </c:pt>
                <c:pt idx="79">
                  <c:v>39.75</c:v>
                </c:pt>
              </c:numCache>
            </c:numRef>
          </c:xVal>
          <c:yVal>
            <c:numRef>
              <c:f>'50meV_DOS_data'!$AD$2:$AD$81</c:f>
              <c:numCache>
                <c:formatCode>General</c:formatCode>
                <c:ptCount val="80"/>
                <c:pt idx="0">
                  <c:v>1.47193E-5</c:v>
                </c:pt>
                <c:pt idx="1">
                  <c:v>0.000131207</c:v>
                </c:pt>
                <c:pt idx="2">
                  <c:v>0.000361002</c:v>
                </c:pt>
                <c:pt idx="3">
                  <c:v>0.000700878</c:v>
                </c:pt>
                <c:pt idx="4">
                  <c:v>0.0011477</c:v>
                </c:pt>
                <c:pt idx="5">
                  <c:v>0.00169845</c:v>
                </c:pt>
                <c:pt idx="6">
                  <c:v>0.00235015</c:v>
                </c:pt>
                <c:pt idx="7">
                  <c:v>0.00309997</c:v>
                </c:pt>
                <c:pt idx="8">
                  <c:v>0.00394511</c:v>
                </c:pt>
                <c:pt idx="9">
                  <c:v>0.0048829</c:v>
                </c:pt>
                <c:pt idx="10">
                  <c:v>0.00591069</c:v>
                </c:pt>
                <c:pt idx="11">
                  <c:v>0.00702595</c:v>
                </c:pt>
                <c:pt idx="12">
                  <c:v>0.00822619</c:v>
                </c:pt>
                <c:pt idx="13">
                  <c:v>0.00950901</c:v>
                </c:pt>
                <c:pt idx="14">
                  <c:v>0.010872</c:v>
                </c:pt>
                <c:pt idx="15">
                  <c:v>0.012313</c:v>
                </c:pt>
                <c:pt idx="16">
                  <c:v>0.0138297</c:v>
                </c:pt>
                <c:pt idx="17">
                  <c:v>0.0154199</c:v>
                </c:pt>
                <c:pt idx="18">
                  <c:v>0.0170817</c:v>
                </c:pt>
                <c:pt idx="19">
                  <c:v>0.0188128</c:v>
                </c:pt>
                <c:pt idx="20">
                  <c:v>0.0208056</c:v>
                </c:pt>
                <c:pt idx="21">
                  <c:v>0.0226323</c:v>
                </c:pt>
                <c:pt idx="22">
                  <c:v>0.0243214</c:v>
                </c:pt>
                <c:pt idx="23">
                  <c:v>0.0261473</c:v>
                </c:pt>
                <c:pt idx="24">
                  <c:v>0.0276747</c:v>
                </c:pt>
                <c:pt idx="25">
                  <c:v>0.0301311</c:v>
                </c:pt>
                <c:pt idx="26">
                  <c:v>0.0317027</c:v>
                </c:pt>
                <c:pt idx="27">
                  <c:v>0.0338891</c:v>
                </c:pt>
                <c:pt idx="28">
                  <c:v>0.0341479</c:v>
                </c:pt>
                <c:pt idx="29">
                  <c:v>0.0344983</c:v>
                </c:pt>
                <c:pt idx="30">
                  <c:v>0.0353651</c:v>
                </c:pt>
                <c:pt idx="31">
                  <c:v>0.0370863</c:v>
                </c:pt>
                <c:pt idx="32">
                  <c:v>0.0379842</c:v>
                </c:pt>
                <c:pt idx="33">
                  <c:v>0.0367717</c:v>
                </c:pt>
                <c:pt idx="34">
                  <c:v>0.0375954</c:v>
                </c:pt>
                <c:pt idx="35">
                  <c:v>0.0367668</c:v>
                </c:pt>
                <c:pt idx="36">
                  <c:v>0.0372705</c:v>
                </c:pt>
                <c:pt idx="37">
                  <c:v>0.0379863</c:v>
                </c:pt>
                <c:pt idx="38">
                  <c:v>0.0425453</c:v>
                </c:pt>
                <c:pt idx="39">
                  <c:v>0.0473516</c:v>
                </c:pt>
                <c:pt idx="40">
                  <c:v>0.0443237</c:v>
                </c:pt>
                <c:pt idx="41">
                  <c:v>0.0433472</c:v>
                </c:pt>
                <c:pt idx="42">
                  <c:v>0.0434232</c:v>
                </c:pt>
                <c:pt idx="43">
                  <c:v>0.0448599</c:v>
                </c:pt>
                <c:pt idx="44">
                  <c:v>0.0428019</c:v>
                </c:pt>
                <c:pt idx="45">
                  <c:v>0.0431864</c:v>
                </c:pt>
                <c:pt idx="46">
                  <c:v>0.0449779</c:v>
                </c:pt>
                <c:pt idx="47">
                  <c:v>0.0482641</c:v>
                </c:pt>
                <c:pt idx="48">
                  <c:v>0.0518317</c:v>
                </c:pt>
                <c:pt idx="49">
                  <c:v>0.0523827</c:v>
                </c:pt>
                <c:pt idx="50">
                  <c:v>0.0498473</c:v>
                </c:pt>
                <c:pt idx="51">
                  <c:v>0.0505419</c:v>
                </c:pt>
                <c:pt idx="52">
                  <c:v>0.0522202</c:v>
                </c:pt>
                <c:pt idx="53">
                  <c:v>0.0517905</c:v>
                </c:pt>
                <c:pt idx="54">
                  <c:v>0.0518689</c:v>
                </c:pt>
                <c:pt idx="55">
                  <c:v>0.0478023</c:v>
                </c:pt>
                <c:pt idx="56">
                  <c:v>0.0506536</c:v>
                </c:pt>
                <c:pt idx="57">
                  <c:v>0.0484081</c:v>
                </c:pt>
                <c:pt idx="58">
                  <c:v>0.0462325</c:v>
                </c:pt>
                <c:pt idx="59">
                  <c:v>0.0467549</c:v>
                </c:pt>
                <c:pt idx="60">
                  <c:v>0.0425619</c:v>
                </c:pt>
                <c:pt idx="61">
                  <c:v>0.0385222</c:v>
                </c:pt>
                <c:pt idx="62">
                  <c:v>0.0341882</c:v>
                </c:pt>
                <c:pt idx="63">
                  <c:v>0.0296601</c:v>
                </c:pt>
                <c:pt idx="64">
                  <c:v>0.023888</c:v>
                </c:pt>
                <c:pt idx="65">
                  <c:v>0.0200338</c:v>
                </c:pt>
                <c:pt idx="66">
                  <c:v>0.0161994</c:v>
                </c:pt>
                <c:pt idx="67">
                  <c:v>0.0127219</c:v>
                </c:pt>
                <c:pt idx="68">
                  <c:v>0.00978968</c:v>
                </c:pt>
                <c:pt idx="69">
                  <c:v>0.00690921</c:v>
                </c:pt>
                <c:pt idx="70">
                  <c:v>0.00460833</c:v>
                </c:pt>
                <c:pt idx="71">
                  <c:v>0.00271654</c:v>
                </c:pt>
                <c:pt idx="72">
                  <c:v>0.000948175</c:v>
                </c:pt>
                <c:pt idx="73">
                  <c:v>0.00116205</c:v>
                </c:pt>
                <c:pt idx="74">
                  <c:v>0.00262978</c:v>
                </c:pt>
                <c:pt idx="75">
                  <c:v>0.00211805</c:v>
                </c:pt>
                <c:pt idx="76">
                  <c:v>0.000976038</c:v>
                </c:pt>
                <c:pt idx="77">
                  <c:v>-0.000408201</c:v>
                </c:pt>
                <c:pt idx="78">
                  <c:v>-0.000942452</c:v>
                </c:pt>
                <c:pt idx="79">
                  <c:v>8.77853E-5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481812944"/>
        <c:axId val="-1481809552"/>
      </c:scatterChart>
      <c:valAx>
        <c:axId val="-1481812944"/>
        <c:scaling>
          <c:orientation val="minMax"/>
          <c:max val="4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Energy (</a:t>
                </a:r>
                <a:r>
                  <a:rPr lang="en-US" sz="1400" dirty="0" err="1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meV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09552"/>
        <c:crosses val="autoZero"/>
        <c:crossBetween val="midCat"/>
      </c:valAx>
      <c:valAx>
        <c:axId val="-1481809552"/>
        <c:scaling>
          <c:orientation val="minMax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Phonon Density of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States (meV</a:t>
                </a:r>
                <a:r>
                  <a:rPr lang="en-US" sz="1400" baseline="300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-1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148181294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0.90588</cdr:x>
      <cdr:y>0.851</cdr:y>
    </cdr:from>
    <cdr:to>
      <cdr:x>1</cdr:x>
      <cdr:y>0.96719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940968" y="2382209"/>
          <a:ext cx="513348" cy="325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600" b="1" baseline="-25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0.12438</cdr:x>
      <cdr:y>0.82993</cdr:y>
    </cdr:from>
    <cdr:to>
      <cdr:x>0.43477</cdr:x>
      <cdr:y>0.95682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88391" y="1942406"/>
          <a:ext cx="969222" cy="2969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baseline="0">
              <a:latin typeface="Times New Roman" panose="02020603050405020304" pitchFamily="18" charset="0"/>
              <a:cs typeface="Times New Roman" panose="02020603050405020304" pitchFamily="18" charset="0"/>
            </a:rPr>
            <a:t>Mo</a:t>
          </a:r>
          <a:r>
            <a:rPr lang="en-US" sz="1600" b="1" baseline="-2500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  <a:r>
            <a:rPr lang="en-US" sz="1600" b="1" baseline="0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r>
            <a:rPr lang="en-US" sz="1600" b="1" baseline="-2500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0.90331</cdr:x>
      <cdr:y>0.85605</cdr:y>
    </cdr:from>
    <cdr:to>
      <cdr:x>1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4926930" y="2506880"/>
          <a:ext cx="527385" cy="4215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600" b="1" baseline="-25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0.13879</cdr:x>
      <cdr:y>0.86497</cdr:y>
    </cdr:from>
    <cdr:to>
      <cdr:x>0.4288</cdr:x>
      <cdr:y>0.97577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757017" y="2532992"/>
          <a:ext cx="1581806" cy="3244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Mo</a:t>
          </a:r>
          <a:r>
            <a:rPr lang="en-US" sz="1600" b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  <a:r>
            <a:rPr lang="en-US" sz="1600" b="1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r>
            <a:rPr lang="en-US" sz="1600" b="1" baseline="-25000" dirty="0">
              <a:latin typeface="Times New Roman" panose="02020603050405020304" pitchFamily="18" charset="0"/>
              <a:cs typeface="Times New Roman" panose="02020603050405020304" pitchFamily="18" charset="0"/>
            </a:rPr>
            <a:t>0.5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0.14149</cdr:x>
      <cdr:y>0.04307</cdr:y>
    </cdr:from>
    <cdr:to>
      <cdr:x>0.95029</cdr:x>
      <cdr:y>0.81211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939800" y="187412"/>
          <a:ext cx="5372100" cy="3346363"/>
        </a:xfrm>
        <a:custGeom xmlns:a="http://schemas.openxmlformats.org/drawingml/2006/main">
          <a:avLst/>
          <a:gdLst>
            <a:gd name="connsiteX0" fmla="*/ 6858000 w 6867525"/>
            <a:gd name="connsiteY0" fmla="*/ 0 h 5153025"/>
            <a:gd name="connsiteX1" fmla="*/ 6867525 w 6867525"/>
            <a:gd name="connsiteY1" fmla="*/ 257175 h 5153025"/>
            <a:gd name="connsiteX2" fmla="*/ 352425 w 6867525"/>
            <a:gd name="connsiteY2" fmla="*/ 5153025 h 5153025"/>
            <a:gd name="connsiteX3" fmla="*/ 9525 w 6867525"/>
            <a:gd name="connsiteY3" fmla="*/ 5153025 h 5153025"/>
            <a:gd name="connsiteX4" fmla="*/ 0 w 6867525"/>
            <a:gd name="connsiteY4" fmla="*/ 4914900 h 5153025"/>
            <a:gd name="connsiteX5" fmla="*/ 6534150 w 6867525"/>
            <a:gd name="connsiteY5" fmla="*/ 9525 h 5153025"/>
            <a:gd name="connsiteX6" fmla="*/ 6858000 w 6867525"/>
            <a:gd name="connsiteY6" fmla="*/ 0 h 515302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</a:cxnLst>
          <a:rect l="l" t="t" r="r" b="b"/>
          <a:pathLst>
            <a:path w="6867525" h="5153025">
              <a:moveTo>
                <a:pt x="6858000" y="0"/>
              </a:moveTo>
              <a:lnTo>
                <a:pt x="6867525" y="257175"/>
              </a:lnTo>
              <a:lnTo>
                <a:pt x="352425" y="5153025"/>
              </a:lnTo>
              <a:lnTo>
                <a:pt x="9525" y="5153025"/>
              </a:lnTo>
              <a:lnTo>
                <a:pt x="0" y="4914900"/>
              </a:lnTo>
              <a:lnTo>
                <a:pt x="6534150" y="9525"/>
              </a:lnTo>
              <a:lnTo>
                <a:pt x="6858000" y="0"/>
              </a:lnTo>
              <a:close/>
            </a:path>
          </a:pathLst>
        </a:custGeom>
        <a:solidFill xmlns:a="http://schemas.openxmlformats.org/drawingml/2006/main">
          <a:schemeClr val="bg2">
            <a:lumMod val="75000"/>
            <a:alpha val="55000"/>
          </a:schemeClr>
        </a:solidFill>
        <a:ln xmlns:a="http://schemas.openxmlformats.org/drawingml/2006/main">
          <a:solidFill>
            <a:schemeClr val="bg2">
              <a:lumMod val="75000"/>
              <a:alpha val="37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0.14063</cdr:x>
      <cdr:y>0.89712</cdr:y>
    </cdr:from>
    <cdr:to>
      <cdr:x>0.29228</cdr:x>
      <cdr:y>0.97248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28663" y="3903663"/>
          <a:ext cx="785811" cy="3279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b="1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rPr>
            <a:t>Ti</a:t>
          </a:r>
          <a:endParaRPr lang="en-US" sz="1600" b="1" dirty="0">
            <a:solidFill>
              <a:sysClr val="windowText" lastClr="000000"/>
            </a:solidFill>
            <a:latin typeface="Times New Roman" charset="0"/>
            <a:ea typeface="Times New Roman" charset="0"/>
            <a:cs typeface="Times New Roman" charset="0"/>
          </a:endParaRPr>
        </a:p>
      </cdr:txBody>
    </cdr:sp>
  </cdr:relSizeAnchor>
  <cdr:relSizeAnchor xmlns:cdr="http://schemas.openxmlformats.org/drawingml/2006/chartDrawing">
    <cdr:from>
      <cdr:x>0.9</cdr:x>
      <cdr:y>0.90399</cdr:y>
    </cdr:from>
    <cdr:to>
      <cdr:x>1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729038" y="3632199"/>
          <a:ext cx="414337" cy="3857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rPr>
            <a:t>Ta</a:t>
          </a:r>
        </a:p>
      </cdr:txBody>
    </cdr:sp>
  </cdr:relSizeAnchor>
  <cdr:relSizeAnchor xmlns:cdr="http://schemas.openxmlformats.org/drawingml/2006/chartDrawing">
    <cdr:from>
      <cdr:x>0.53083</cdr:x>
      <cdr:y>0.52609</cdr:y>
    </cdr:from>
    <cdr:to>
      <cdr:x>0.68276</cdr:x>
      <cdr:y>0.64263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199428" y="2289175"/>
          <a:ext cx="629497" cy="507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</a:rPr>
            <a:t>bcc</a:t>
          </a:r>
        </a:p>
      </cdr:txBody>
    </cdr:sp>
  </cdr:relSizeAnchor>
  <cdr:relSizeAnchor xmlns:cdr="http://schemas.openxmlformats.org/drawingml/2006/chartDrawing">
    <cdr:from>
      <cdr:x>0.3366</cdr:x>
      <cdr:y>0.81503</cdr:y>
    </cdr:from>
    <cdr:to>
      <cdr:x>0.51379</cdr:x>
      <cdr:y>0.92339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394660" y="3546475"/>
          <a:ext cx="734178" cy="4714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solidFill>
                <a:sysClr val="windowText" lastClr="000000"/>
              </a:solidFill>
            </a:rPr>
            <a:t>hcp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0.16214</cdr:x>
      <cdr:y>0.8945</cdr:y>
    </cdr:from>
    <cdr:to>
      <cdr:x>0.3185</cdr:x>
      <cdr:y>0.98551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40129" y="3892269"/>
          <a:ext cx="810228" cy="3960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Ti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0.87472</cdr:x>
      <cdr:y>0.89982</cdr:y>
    </cdr:from>
    <cdr:to>
      <cdr:x>0.96854</cdr:x>
      <cdr:y>0.98832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532453" y="3915418"/>
          <a:ext cx="486136" cy="3850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Nb</a:t>
          </a:r>
          <a:endParaRPr lang="en-US" sz="1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0.35359</cdr:x>
      <cdr:y>0.7083</cdr:y>
    </cdr:from>
    <cdr:to>
      <cdr:x>0.47576</cdr:x>
      <cdr:y>0.78977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1639463" y="3082042"/>
          <a:ext cx="566478" cy="3545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hcp</a:t>
          </a:r>
        </a:p>
      </cdr:txBody>
    </cdr:sp>
  </cdr:relSizeAnchor>
  <cdr:relSizeAnchor xmlns:cdr="http://schemas.openxmlformats.org/drawingml/2006/chartDrawing">
    <cdr:from>
      <cdr:x>0.69825</cdr:x>
      <cdr:y>0.22417</cdr:y>
    </cdr:from>
    <cdr:to>
      <cdr:x>0.80771</cdr:x>
      <cdr:y>0.40737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3618053" y="975448"/>
          <a:ext cx="567160" cy="7971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>
              <a:latin typeface="Times New Roman" panose="02020603050405020304" pitchFamily="18" charset="0"/>
              <a:cs typeface="Times New Roman" panose="02020603050405020304" pitchFamily="18" charset="0"/>
            </a:rPr>
            <a:t>bcc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0.16019</cdr:x>
      <cdr:y>0.0594</cdr:y>
    </cdr:from>
    <cdr:to>
      <cdr:x>0.44266</cdr:x>
      <cdr:y>0.26485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 rotWithShape="1">
        <a:blip xmlns:a="http://schemas.openxmlformats.org/drawingml/2006/main" xmlns:r="http://schemas.openxmlformats.org/officeDocument/2006/relationships" r:embed="rId1"/>
        <a:srcRect xmlns:a="http://schemas.openxmlformats.org/drawingml/2006/main" l="80562" t="47891" r="1406" b="41753"/>
        <a:stretch xmlns:a="http://schemas.openxmlformats.org/drawingml/2006/main"/>
      </cdr:blipFill>
      <cdr:spPr>
        <a:xfrm xmlns:a="http://schemas.openxmlformats.org/drawingml/2006/main">
          <a:off x="886996" y="187827"/>
          <a:ext cx="1564105" cy="649706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.png"/><Relationship Id="rId3" Type="http://schemas.openxmlformats.org/officeDocument/2006/relationships/image" Target="../media/image23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Relationship Id="rId3" Type="http://schemas.openxmlformats.org/officeDocument/2006/relationships/image" Target="../media/image23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6.emf"/><Relationship Id="rId11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82.emf"/><Relationship Id="rId9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7" Type="http://schemas.openxmlformats.org/officeDocument/2006/relationships/image" Target="../media/image1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6" Type="http://schemas.openxmlformats.org/officeDocument/2006/relationships/image" Target="../media/image133.emf"/><Relationship Id="rId7" Type="http://schemas.openxmlformats.org/officeDocument/2006/relationships/image" Target="../media/image1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7" Type="http://schemas.openxmlformats.org/officeDocument/2006/relationships/image" Target="../media/image13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6" Type="http://schemas.openxmlformats.org/officeDocument/2006/relationships/image" Target="../media/image143.emf"/><Relationship Id="rId7" Type="http://schemas.openxmlformats.org/officeDocument/2006/relationships/image" Target="../media/image1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5" Type="http://schemas.openxmlformats.org/officeDocument/2006/relationships/image" Target="../media/image152.emf"/><Relationship Id="rId6" Type="http://schemas.openxmlformats.org/officeDocument/2006/relationships/image" Target="../media/image153.emf"/><Relationship Id="rId7" Type="http://schemas.openxmlformats.org/officeDocument/2006/relationships/image" Target="../media/image1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5" Type="http://schemas.openxmlformats.org/officeDocument/2006/relationships/image" Target="../media/image157.emf"/><Relationship Id="rId6" Type="http://schemas.openxmlformats.org/officeDocument/2006/relationships/image" Target="../media/image158.emf"/><Relationship Id="rId7" Type="http://schemas.openxmlformats.org/officeDocument/2006/relationships/image" Target="../media/image15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7" Type="http://schemas.openxmlformats.org/officeDocument/2006/relationships/image" Target="../media/image168.emf"/><Relationship Id="rId8" Type="http://schemas.openxmlformats.org/officeDocument/2006/relationships/image" Target="../media/image169.emf"/><Relationship Id="rId9" Type="http://schemas.openxmlformats.org/officeDocument/2006/relationships/image" Target="../media/image38.emf"/><Relationship Id="rId10" Type="http://schemas.openxmlformats.org/officeDocument/2006/relationships/image" Target="../media/image17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180.emf"/><Relationship Id="rId7" Type="http://schemas.openxmlformats.org/officeDocument/2006/relationships/image" Target="../media/image18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5" Type="http://schemas.openxmlformats.org/officeDocument/2006/relationships/image" Target="../media/image190.emf"/><Relationship Id="rId6" Type="http://schemas.openxmlformats.org/officeDocument/2006/relationships/image" Target="../media/image191.emf"/><Relationship Id="rId7" Type="http://schemas.openxmlformats.org/officeDocument/2006/relationships/image" Target="../media/image1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6" Type="http://schemas.openxmlformats.org/officeDocument/2006/relationships/image" Target="../media/image201.emf"/><Relationship Id="rId7" Type="http://schemas.openxmlformats.org/officeDocument/2006/relationships/image" Target="../media/image20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emf"/><Relationship Id="rId6" Type="http://schemas.openxmlformats.org/officeDocument/2006/relationships/image" Target="../media/image211.emf"/><Relationship Id="rId7" Type="http://schemas.openxmlformats.org/officeDocument/2006/relationships/image" Target="../media/image2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emf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9.emf"/><Relationship Id="rId12" Type="http://schemas.openxmlformats.org/officeDocument/2006/relationships/image" Target="../media/image230.emf"/><Relationship Id="rId13" Type="http://schemas.openxmlformats.org/officeDocument/2006/relationships/image" Target="../media/image231.emf"/><Relationship Id="rId14" Type="http://schemas.openxmlformats.org/officeDocument/2006/relationships/image" Target="../media/image232.emf"/><Relationship Id="rId15" Type="http://schemas.openxmlformats.org/officeDocument/2006/relationships/image" Target="../media/image233.emf"/><Relationship Id="rId16" Type="http://schemas.openxmlformats.org/officeDocument/2006/relationships/image" Target="../media/image234.emf"/><Relationship Id="rId17" Type="http://schemas.openxmlformats.org/officeDocument/2006/relationships/image" Target="../media/image23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8" Type="http://schemas.openxmlformats.org/officeDocument/2006/relationships/image" Target="../media/image226.emf"/><Relationship Id="rId9" Type="http://schemas.openxmlformats.org/officeDocument/2006/relationships/image" Target="../media/image227.emf"/><Relationship Id="rId10" Type="http://schemas.openxmlformats.org/officeDocument/2006/relationships/image" Target="../media/image2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4/11/17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0" y="134353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087367"/>
              </p:ext>
            </p:extLst>
          </p:nvPr>
        </p:nvGraphicFramePr>
        <p:xfrm>
          <a:off x="2448014" y="176145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V0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(A/atom)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E0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B’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3.54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15.91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18.14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23.44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[4-6]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257836"/>
            <a:ext cx="103662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/>
              <a:t>I. Wolfram Research, </a:t>
            </a:r>
            <a:r>
              <a:rPr lang="en-US" sz="1100" dirty="0" err="1"/>
              <a:t>Matematica</a:t>
            </a:r>
            <a:r>
              <a:rPr lang="en-US" sz="1100" dirty="0"/>
              <a:t>, (</a:t>
            </a:r>
            <a:r>
              <a:rPr lang="en-US" sz="1100" dirty="0" err="1"/>
              <a:t>n.d.</a:t>
            </a:r>
            <a:r>
              <a:rPr lang="en-US" sz="1100" dirty="0"/>
              <a:t>). </a:t>
            </a:r>
            <a:r>
              <a:rPr lang="en-US" sz="1100" dirty="0" smtClean="0"/>
              <a:t>[2] </a:t>
            </a:r>
            <a:r>
              <a:rPr lang="en-US" sz="1100" dirty="0"/>
              <a:t>J.M. Dickinson, P.E. </a:t>
            </a:r>
            <a:r>
              <a:rPr lang="en-US" sz="1100" dirty="0" smtClean="0"/>
              <a:t>Armstrong, </a:t>
            </a:r>
            <a:r>
              <a:rPr lang="en-US" sz="1100" dirty="0"/>
              <a:t>J. Appl. Phys. 38 (1967) 602–606</a:t>
            </a:r>
            <a:r>
              <a:rPr lang="en-US" sz="1100" dirty="0" smtClean="0"/>
              <a:t>.; [3] </a:t>
            </a:r>
            <a:r>
              <a:rPr lang="en-US" sz="1100" dirty="0"/>
              <a:t>D.I. </a:t>
            </a:r>
            <a:r>
              <a:rPr lang="en-US" sz="1100" dirty="0" err="1"/>
              <a:t>Bolef</a:t>
            </a:r>
            <a:r>
              <a:rPr lang="en-US" sz="1100" dirty="0"/>
              <a:t>, </a:t>
            </a:r>
            <a:r>
              <a:rPr lang="en-US" sz="1100" dirty="0" smtClean="0"/>
              <a:t>J</a:t>
            </a:r>
            <a:r>
              <a:rPr lang="en-US" sz="1100" dirty="0"/>
              <a:t>. Appl. Phys. 32 (1961) 100–105. </a:t>
            </a:r>
            <a:r>
              <a:rPr lang="en-US" sz="1100" dirty="0" smtClean="0"/>
              <a:t>[4]</a:t>
            </a:r>
            <a:r>
              <a:rPr lang="en-US" sz="1100" dirty="0"/>
              <a:t> R.M. </a:t>
            </a:r>
            <a:r>
              <a:rPr lang="en-US" sz="1100" dirty="0" err="1" smtClean="0"/>
              <a:t>Treco</a:t>
            </a:r>
            <a:r>
              <a:rPr lang="en-US" sz="1100" dirty="0" smtClean="0"/>
              <a:t>, </a:t>
            </a:r>
            <a:r>
              <a:rPr lang="en-US" sz="1100" dirty="0"/>
              <a:t>Trans. Am. Inst. Mining, Metall. Pet. Eng. 197 (1953) </a:t>
            </a:r>
            <a:r>
              <a:rPr lang="en-US" sz="1100" dirty="0" smtClean="0"/>
              <a:t>344–348.; [5] G</a:t>
            </a:r>
            <a:r>
              <a:rPr lang="en-US" sz="1100" dirty="0"/>
              <a:t>. </a:t>
            </a:r>
            <a:r>
              <a:rPr lang="en-US" sz="1100" dirty="0" err="1"/>
              <a:t>Bergerhoff</a:t>
            </a:r>
            <a:r>
              <a:rPr lang="en-US" sz="1100" dirty="0"/>
              <a:t>, R. </a:t>
            </a:r>
            <a:r>
              <a:rPr lang="en-US" sz="1100" dirty="0" err="1"/>
              <a:t>Hundt</a:t>
            </a:r>
            <a:r>
              <a:rPr lang="en-US" sz="1100" dirty="0"/>
              <a:t>, R. </a:t>
            </a:r>
            <a:r>
              <a:rPr lang="en-US" sz="1100" dirty="0" err="1"/>
              <a:t>Sievers</a:t>
            </a:r>
            <a:r>
              <a:rPr lang="en-US" sz="1100" dirty="0"/>
              <a:t>, I.D. </a:t>
            </a:r>
            <a:r>
              <a:rPr lang="en-US" sz="1100" dirty="0" smtClean="0"/>
              <a:t>Brown, </a:t>
            </a:r>
            <a:r>
              <a:rPr lang="en-US" sz="1100" dirty="0"/>
              <a:t>J. Chem. Inf. </a:t>
            </a:r>
            <a:r>
              <a:rPr lang="en-US" sz="1100" dirty="0" err="1"/>
              <a:t>Comput</a:t>
            </a:r>
            <a:r>
              <a:rPr lang="en-US" sz="1100" dirty="0"/>
              <a:t>. Sci. 23 (1983</a:t>
            </a:r>
            <a:r>
              <a:rPr lang="en-US" sz="1100" dirty="0" smtClean="0"/>
              <a:t>); [6] F.I.Z</a:t>
            </a:r>
            <a:r>
              <a:rPr lang="en-US" sz="1100" dirty="0"/>
              <a:t>. Karlsruhe, Inorganic Crystal Structure Database, (</a:t>
            </a:r>
            <a:r>
              <a:rPr lang="en-US" sz="1100" dirty="0" err="1"/>
              <a:t>n.d.</a:t>
            </a:r>
            <a:r>
              <a:rPr lang="en-US" sz="1100" dirty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 Pure 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102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7150"/>
            <a:ext cx="4423611" cy="4423611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70224"/>
            <a:ext cx="107061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0600" y="704740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Elastic Modeling- Pure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3356018"/>
                  </p:ext>
                </p:extLst>
              </p:nvPr>
            </p:nvGraphicFramePr>
            <p:xfrm>
              <a:off x="483269" y="2101640"/>
              <a:ext cx="5943600" cy="329590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119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1481" r="-603597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0000" r="-603597" b="-113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2222" r="-603597" b="-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11988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3" y="250031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663" y="3416908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Content Placeholder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532970"/>
              </p:ext>
            </p:extLst>
          </p:nvPr>
        </p:nvGraphicFramePr>
        <p:xfrm>
          <a:off x="6426869" y="3465095"/>
          <a:ext cx="5454316" cy="3073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620"/>
              </p:ext>
            </p:extLst>
          </p:nvPr>
        </p:nvGraphicFramePr>
        <p:xfrm>
          <a:off x="6426869" y="300488"/>
          <a:ext cx="5454316" cy="292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8087020"/>
                  </p:ext>
                </p:extLst>
              </p:nvPr>
            </p:nvGraphicFramePr>
            <p:xfrm>
              <a:off x="1036388" y="1221415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101075" t="-1250" r="-2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4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795490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Cp-Ti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538" t="46278" r="9888" b="38037"/>
          <a:stretch/>
        </p:blipFill>
        <p:spPr>
          <a:xfrm>
            <a:off x="4289354" y="4775201"/>
            <a:ext cx="1402744" cy="819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703" t="24770" r="4296" b="26606"/>
          <a:stretch/>
        </p:blipFill>
        <p:spPr>
          <a:xfrm>
            <a:off x="7433209" y="3666168"/>
            <a:ext cx="2037745" cy="1928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098887"/>
              </p:ext>
            </p:extLst>
          </p:nvPr>
        </p:nvGraphicFramePr>
        <p:xfrm>
          <a:off x="1574800" y="1847850"/>
          <a:ext cx="66421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199" y="2254444"/>
            <a:ext cx="411921" cy="3493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8769311"/>
              </p:ext>
            </p:extLst>
          </p:nvPr>
        </p:nvGraphicFramePr>
        <p:xfrm>
          <a:off x="6667500" y="1222504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5393247"/>
              </p:ext>
            </p:extLst>
          </p:nvPr>
        </p:nvGraphicFramePr>
        <p:xfrm>
          <a:off x="1316620" y="1265188"/>
          <a:ext cx="49784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052" y="1090864"/>
            <a:ext cx="6281632" cy="526548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863524" y="2106593"/>
            <a:ext cx="1828800" cy="50928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146724" y="2131672"/>
            <a:ext cx="1828800" cy="5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Calculate combined Helmholtz energy-calculate entropy that takes into account the statistical competition between the states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5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9975"/>
            <a:ext cx="5181600" cy="376263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44622" y="4574500"/>
            <a:ext cx="147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y=0 at x=0.33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47723"/>
              </p:ext>
            </p:extLst>
          </p:nvPr>
        </p:nvGraphicFramePr>
        <p:xfrm>
          <a:off x="317499" y="88901"/>
          <a:ext cx="5537201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240659"/>
              </p:ext>
            </p:extLst>
          </p:nvPr>
        </p:nvGraphicFramePr>
        <p:xfrm>
          <a:off x="6172199" y="88902"/>
          <a:ext cx="5181601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5324998"/>
              </p:ext>
            </p:extLst>
          </p:nvPr>
        </p:nvGraphicFramePr>
        <p:xfrm>
          <a:off x="317499" y="3376610"/>
          <a:ext cx="5537201" cy="3344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10755"/>
              </p:ext>
            </p:extLst>
          </p:nvPr>
        </p:nvGraphicFramePr>
        <p:xfrm>
          <a:off x="6172199" y="3376611"/>
          <a:ext cx="5181601" cy="3344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 difference between slow cooled and quenched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Phonon DOS show differences which concludes that they formed the different phases expected</a:t>
            </a:r>
          </a:p>
          <a:p>
            <a:r>
              <a:rPr lang="en-US" dirty="0" smtClean="0"/>
              <a:t>Entropy difference between samples increases with increasing </a:t>
            </a:r>
            <a:r>
              <a:rPr lang="en-US" dirty="0" err="1" smtClean="0"/>
              <a:t>Nb</a:t>
            </a:r>
            <a:r>
              <a:rPr lang="en-US" dirty="0" smtClean="0"/>
              <a:t> </a:t>
            </a:r>
          </a:p>
          <a:p>
            <a:r>
              <a:rPr lang="en-US" dirty="0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595" t="40622" r="3139" b="46364"/>
          <a:stretch/>
        </p:blipFill>
        <p:spPr>
          <a:xfrm>
            <a:off x="1834817" y="2027991"/>
            <a:ext cx="1239251" cy="8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working on the theoretic framework for predicting the formation of metastable phases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tudy the type of transformation taking place for the metastable phases by doing temperature dependent neutron scattering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Dr. Liu,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Shunli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Dr. Zhao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Grant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No. ACI-1053575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DOE Grant No. DE-AC02-05CH11231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statistical errors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of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strain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to generate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stresses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=(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σ</a:t>
                </a:r>
                <a:r>
                  <a:rPr lang="en-US" sz="2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253889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97357" y="66943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inite temperature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617" y="3306299"/>
            <a:ext cx="1819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i="1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5771" y="4987006"/>
            <a:ext cx="208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i="1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T-el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4639" y="4892130"/>
            <a:ext cx="6116401" cy="830997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free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0100" y="612551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38000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7790</Words>
  <Application>Microsoft Macintosh PowerPoint</Application>
  <PresentationFormat>Widescreen</PresentationFormat>
  <Paragraphs>1248</Paragraphs>
  <Slides>102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Arial</vt:lpstr>
      <vt:lpstr>Office Theme</vt:lpstr>
      <vt:lpstr>Equation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First-Principles based on DFT finite temperature</vt:lpstr>
      <vt:lpstr>CALculations of PHAse Diagrams (CALPHAD)</vt:lpstr>
      <vt:lpstr>Ti-Mo-Nb-(Sn)-Ta-Zr Database Objectives</vt:lpstr>
      <vt:lpstr>Thermodynamic Modeling- Pure Elements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Partition Function Approach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300</cp:revision>
  <dcterms:created xsi:type="dcterms:W3CDTF">2016-01-29T17:39:31Z</dcterms:created>
  <dcterms:modified xsi:type="dcterms:W3CDTF">2017-04-11T03:00:17Z</dcterms:modified>
</cp:coreProperties>
</file>